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2" r:id="rId7"/>
    <p:sldId id="263" r:id="rId8"/>
    <p:sldId id="264" r:id="rId9"/>
    <p:sldId id="267" r:id="rId10"/>
    <p:sldId id="268" r:id="rId11"/>
    <p:sldId id="269" r:id="rId12"/>
    <p:sldId id="270" r:id="rId13"/>
    <p:sldId id="271" r:id="rId14"/>
  </p:sldIdLst>
  <p:sldSz cx="12192000" cy="6858000"/>
  <p:notesSz cx="12192000" cy="6858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348"/>
    <p:restoredTop sz="94651"/>
  </p:normalViewPr>
  <p:slideViewPr>
    <p:cSldViewPr>
      <p:cViewPr varScale="1">
        <p:scale>
          <a:sx n="87" d="100"/>
          <a:sy n="87" d="100"/>
        </p:scale>
        <p:origin x="208" y="68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Users/danielasilva/Downloads/ReporteSolicitudesRealizadas%20(1)_V1%20(1)%20(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danielasilva/Downloads/ReporteSolicitudesRealizadas%20(1)_V1%20(1)%20(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danielasilva/Downloads/ReporteSolicitudesRealizadas%20(1)_V1%20(1)%20(2).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16200000" scaled="1"/>
              </a:gradFill>
              <a:ln w="9525" cap="flat" cmpd="sng" algn="ctr">
                <a:solidFill>
                  <a:schemeClr val="accent1">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1-F392-F142-807F-DAB84C49CBCA}"/>
              </c:ext>
            </c:extLst>
          </c:dPt>
          <c:dPt>
            <c:idx val="1"/>
            <c:bubble3D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3-F392-F142-807F-DAB84C49CBCA}"/>
              </c:ext>
            </c:extLst>
          </c:dPt>
          <c:dPt>
            <c:idx val="2"/>
            <c:bubble3D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5-F392-F142-807F-DAB84C49CBCA}"/>
              </c:ext>
            </c:extLst>
          </c:dPt>
          <c:dPt>
            <c:idx val="3"/>
            <c:bubble3D val="0"/>
            <c:spPr>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chemeClr>
                </a:solidFill>
                <a:round/>
              </a:ln>
              <a:effectLst>
                <a:outerShdw blurRad="40000" dist="20000" dir="5400000" rotWithShape="0">
                  <a:srgbClr val="000000">
                    <a:alpha val="38000"/>
                  </a:srgbClr>
                </a:outerShdw>
              </a:effectLst>
            </c:spPr>
            <c:extLst>
              <c:ext xmlns:c16="http://schemas.microsoft.com/office/drawing/2014/chart" uri="{C3380CC4-5D6E-409C-BE32-E72D297353CC}">
                <c16:uniqueId val="{00000007-F392-F142-807F-DAB84C49CBCA}"/>
              </c:ext>
            </c:extLst>
          </c:dPt>
          <c:cat>
            <c:strRef>
              <c:f>Hoja3!$J$15:$M$15</c:f>
              <c:strCache>
                <c:ptCount val="4"/>
                <c:pt idx="0">
                  <c:v>Correo electrónico</c:v>
                </c:pt>
                <c:pt idx="1">
                  <c:v>Oficio</c:v>
                </c:pt>
                <c:pt idx="2">
                  <c:v>Circular</c:v>
                </c:pt>
                <c:pt idx="3">
                  <c:v>Pqrs Web</c:v>
                </c:pt>
              </c:strCache>
            </c:strRef>
          </c:cat>
          <c:val>
            <c:numRef>
              <c:f>Hoja3!$J$16:$M$16</c:f>
              <c:numCache>
                <c:formatCode>General</c:formatCode>
                <c:ptCount val="4"/>
                <c:pt idx="0">
                  <c:v>137</c:v>
                </c:pt>
                <c:pt idx="1">
                  <c:v>16</c:v>
                </c:pt>
                <c:pt idx="2">
                  <c:v>1</c:v>
                </c:pt>
                <c:pt idx="3">
                  <c:v>3</c:v>
                </c:pt>
              </c:numCache>
            </c:numRef>
          </c:val>
          <c:extLst>
            <c:ext xmlns:c16="http://schemas.microsoft.com/office/drawing/2014/chart" uri="{C3380CC4-5D6E-409C-BE32-E72D297353CC}">
              <c16:uniqueId val="{00000008-F392-F142-807F-DAB84C49CBC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E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E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bar"/>
        <c:grouping val="clustered"/>
        <c:varyColors val="0"/>
        <c:ser>
          <c:idx val="0"/>
          <c:order val="0"/>
          <c:spPr>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chemeClr>
              </a:solidFill>
              <a:round/>
            </a:ln>
            <a:effectLst>
              <a:outerShdw blurRad="40000" dist="20000" dir="5400000" rotWithShape="0">
                <a:srgbClr val="000000">
                  <a:alpha val="38000"/>
                </a:srgbClr>
              </a:outerShdw>
            </a:effectLst>
          </c:spPr>
          <c:invertIfNegative val="0"/>
          <c:cat>
            <c:strRef>
              <c:f>Hoja3!$D$11:$D$17</c:f>
              <c:strCache>
                <c:ptCount val="7"/>
                <c:pt idx="0">
                  <c:v>DIRECTOR ADMINISTRATIVO Y FINANCIERO</c:v>
                </c:pt>
                <c:pt idx="1">
                  <c:v>DIRECTOR DE OPERACIONES</c:v>
                </c:pt>
                <c:pt idx="2">
                  <c:v>DIRECTOR DE PLANEACIÓN</c:v>
                </c:pt>
                <c:pt idx="3">
                  <c:v>DIRECTOR DE PROYECTOS Y MEDIO AMBIENTE</c:v>
                </c:pt>
                <c:pt idx="4">
                  <c:v>DIRECTOR JURIDICO</c:v>
                </c:pt>
                <c:pt idx="5">
                  <c:v>GERENTE</c:v>
                </c:pt>
                <c:pt idx="6">
                  <c:v>PENDIENTE ASIGNACIÓN </c:v>
                </c:pt>
              </c:strCache>
            </c:strRef>
          </c:cat>
          <c:val>
            <c:numRef>
              <c:f>Hoja3!$E$11:$E$17</c:f>
              <c:numCache>
                <c:formatCode>General</c:formatCode>
                <c:ptCount val="7"/>
                <c:pt idx="0">
                  <c:v>43</c:v>
                </c:pt>
                <c:pt idx="1">
                  <c:v>30</c:v>
                </c:pt>
                <c:pt idx="2">
                  <c:v>1</c:v>
                </c:pt>
                <c:pt idx="3">
                  <c:v>38</c:v>
                </c:pt>
                <c:pt idx="4">
                  <c:v>18</c:v>
                </c:pt>
                <c:pt idx="5">
                  <c:v>3</c:v>
                </c:pt>
                <c:pt idx="6">
                  <c:v>24</c:v>
                </c:pt>
              </c:numCache>
            </c:numRef>
          </c:val>
          <c:extLst>
            <c:ext xmlns:c16="http://schemas.microsoft.com/office/drawing/2014/chart" uri="{C3380CC4-5D6E-409C-BE32-E72D297353CC}">
              <c16:uniqueId val="{00000000-8494-6246-AEE6-2405017EE38A}"/>
            </c:ext>
          </c:extLst>
        </c:ser>
        <c:dLbls>
          <c:showLegendKey val="0"/>
          <c:showVal val="0"/>
          <c:showCatName val="0"/>
          <c:showSerName val="0"/>
          <c:showPercent val="0"/>
          <c:showBubbleSize val="0"/>
        </c:dLbls>
        <c:gapWidth val="100"/>
        <c:axId val="848659311"/>
        <c:axId val="443696239"/>
      </c:barChart>
      <c:catAx>
        <c:axId val="84865931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ES"/>
          </a:p>
        </c:txPr>
        <c:crossAx val="443696239"/>
        <c:crosses val="autoZero"/>
        <c:auto val="1"/>
        <c:lblAlgn val="ctr"/>
        <c:lblOffset val="100"/>
        <c:noMultiLvlLbl val="0"/>
      </c:catAx>
      <c:valAx>
        <c:axId val="4436962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s-ES"/>
          </a:p>
        </c:txPr>
        <c:crossAx val="84865931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 id="16">
  <a:schemeClr val="accent3"/>
</cs:colorStyle>
</file>

<file path=ppt/charts/style1.xml><?xml version="1.0" encoding="utf-8"?>
<cs:chartStyle xmlns:cs="http://schemas.microsoft.com/office/drawing/2012/chartStyle" xmlns:a="http://schemas.openxmlformats.org/drawingml/2006/main" id="254">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095F6E-8D78-D545-B7B6-F17FA1B1A009}" type="doc">
      <dgm:prSet loTypeId="urn:microsoft.com/office/officeart/2005/8/layout/hierarchy3" loCatId="" qsTypeId="urn:microsoft.com/office/officeart/2005/8/quickstyle/simple3" qsCatId="simple" csTypeId="urn:microsoft.com/office/officeart/2005/8/colors/colorful1" csCatId="colorful" phldr="1"/>
      <dgm:spPr/>
      <dgm:t>
        <a:bodyPr/>
        <a:lstStyle/>
        <a:p>
          <a:endParaRPr lang="es-ES"/>
        </a:p>
      </dgm:t>
    </dgm:pt>
    <dgm:pt modelId="{719C395D-437D-7C47-AB5D-37CD5E902B87}">
      <dgm:prSet phldrT="[Texto]" custT="1"/>
      <dgm:spPr/>
      <dgm:t>
        <a:bodyPr/>
        <a:lstStyle/>
        <a:p>
          <a:r>
            <a:rPr lang="es-ES" sz="1800" dirty="0"/>
            <a:t>PRIMER TRIMESTRE</a:t>
          </a:r>
        </a:p>
      </dgm:t>
    </dgm:pt>
    <dgm:pt modelId="{50B67273-64B7-AC4E-BFA3-3B34002738CF}" type="parTrans" cxnId="{01B9893F-3455-8A4E-9D93-798454B308C9}">
      <dgm:prSet/>
      <dgm:spPr/>
      <dgm:t>
        <a:bodyPr/>
        <a:lstStyle/>
        <a:p>
          <a:endParaRPr lang="es-ES"/>
        </a:p>
      </dgm:t>
    </dgm:pt>
    <dgm:pt modelId="{088F85A1-E39E-9848-B803-3F44954987E2}" type="sibTrans" cxnId="{01B9893F-3455-8A4E-9D93-798454B308C9}">
      <dgm:prSet/>
      <dgm:spPr/>
      <dgm:t>
        <a:bodyPr/>
        <a:lstStyle/>
        <a:p>
          <a:endParaRPr lang="es-ES"/>
        </a:p>
      </dgm:t>
    </dgm:pt>
    <dgm:pt modelId="{96E88F58-71DE-5B4B-9B84-02E4D2578FFC}">
      <dgm:prSet phldrT="[Texto]" custT="1"/>
      <dgm:spPr/>
      <dgm:t>
        <a:bodyPr/>
        <a:lstStyle/>
        <a:p>
          <a:r>
            <a:rPr lang="es-ES" sz="1800" dirty="0"/>
            <a:t>ENERO 53</a:t>
          </a:r>
        </a:p>
      </dgm:t>
    </dgm:pt>
    <dgm:pt modelId="{D56F679A-2B88-834F-8826-72137E8CE33F}" type="parTrans" cxnId="{1142FB92-DEC4-BA47-B0B6-8719A64CB92A}">
      <dgm:prSet/>
      <dgm:spPr/>
      <dgm:t>
        <a:bodyPr/>
        <a:lstStyle/>
        <a:p>
          <a:endParaRPr lang="es-ES"/>
        </a:p>
      </dgm:t>
    </dgm:pt>
    <dgm:pt modelId="{34DC7477-D3C8-454C-9BE8-D712A48222FF}" type="sibTrans" cxnId="{1142FB92-DEC4-BA47-B0B6-8719A64CB92A}">
      <dgm:prSet/>
      <dgm:spPr/>
      <dgm:t>
        <a:bodyPr/>
        <a:lstStyle/>
        <a:p>
          <a:endParaRPr lang="es-ES"/>
        </a:p>
      </dgm:t>
    </dgm:pt>
    <dgm:pt modelId="{641C0664-59F3-FE44-99B1-C514F08EA985}">
      <dgm:prSet phldrT="[Texto]" custT="1"/>
      <dgm:spPr/>
      <dgm:t>
        <a:bodyPr/>
        <a:lstStyle/>
        <a:p>
          <a:r>
            <a:rPr lang="es-ES" sz="1800" dirty="0"/>
            <a:t>FEBRERO 42</a:t>
          </a:r>
        </a:p>
      </dgm:t>
    </dgm:pt>
    <dgm:pt modelId="{13A28F63-6DF5-D54C-8C9A-0BA7BC559728}" type="parTrans" cxnId="{A86358D4-C510-6B44-B1A6-674772D42879}">
      <dgm:prSet/>
      <dgm:spPr/>
      <dgm:t>
        <a:bodyPr/>
        <a:lstStyle/>
        <a:p>
          <a:endParaRPr lang="es-ES"/>
        </a:p>
      </dgm:t>
    </dgm:pt>
    <dgm:pt modelId="{C80C80AA-BA92-E944-B94D-5F54CA8CEB26}" type="sibTrans" cxnId="{A86358D4-C510-6B44-B1A6-674772D42879}">
      <dgm:prSet/>
      <dgm:spPr/>
      <dgm:t>
        <a:bodyPr/>
        <a:lstStyle/>
        <a:p>
          <a:endParaRPr lang="es-ES"/>
        </a:p>
      </dgm:t>
    </dgm:pt>
    <dgm:pt modelId="{C40C129B-4DB4-1349-B2E5-4B3D5BA5AE5B}">
      <dgm:prSet phldrT="[Texto]" custT="1"/>
      <dgm:spPr/>
      <dgm:t>
        <a:bodyPr/>
        <a:lstStyle/>
        <a:p>
          <a:r>
            <a:rPr lang="es-ES" sz="1800" dirty="0"/>
            <a:t>MARZO 62</a:t>
          </a:r>
        </a:p>
      </dgm:t>
    </dgm:pt>
    <dgm:pt modelId="{FD54493B-6E23-2147-8619-17958E8AE1A2}" type="parTrans" cxnId="{A65F0C71-5BA7-D143-A79D-D1892576CB4B}">
      <dgm:prSet/>
      <dgm:spPr/>
      <dgm:t>
        <a:bodyPr/>
        <a:lstStyle/>
        <a:p>
          <a:endParaRPr lang="es-ES"/>
        </a:p>
      </dgm:t>
    </dgm:pt>
    <dgm:pt modelId="{2103DF17-7410-1F40-88C7-9BAF223CD591}" type="sibTrans" cxnId="{A65F0C71-5BA7-D143-A79D-D1892576CB4B}">
      <dgm:prSet/>
      <dgm:spPr/>
      <dgm:t>
        <a:bodyPr/>
        <a:lstStyle/>
        <a:p>
          <a:endParaRPr lang="es-ES"/>
        </a:p>
      </dgm:t>
    </dgm:pt>
    <dgm:pt modelId="{ED0573ED-457B-8B4E-9DE4-F1014578BB7C}" type="pres">
      <dgm:prSet presAssocID="{FD095F6E-8D78-D545-B7B6-F17FA1B1A009}" presName="diagram" presStyleCnt="0">
        <dgm:presLayoutVars>
          <dgm:chPref val="1"/>
          <dgm:dir/>
          <dgm:animOne val="branch"/>
          <dgm:animLvl val="lvl"/>
          <dgm:resizeHandles/>
        </dgm:presLayoutVars>
      </dgm:prSet>
      <dgm:spPr/>
    </dgm:pt>
    <dgm:pt modelId="{015F61E9-5E35-1D4D-BA79-87EF40C4C753}" type="pres">
      <dgm:prSet presAssocID="{719C395D-437D-7C47-AB5D-37CD5E902B87}" presName="root" presStyleCnt="0"/>
      <dgm:spPr/>
    </dgm:pt>
    <dgm:pt modelId="{9F6D8A64-39A7-424F-AA09-E1746FE9D6BE}" type="pres">
      <dgm:prSet presAssocID="{719C395D-437D-7C47-AB5D-37CD5E902B87}" presName="rootComposite" presStyleCnt="0"/>
      <dgm:spPr/>
    </dgm:pt>
    <dgm:pt modelId="{17B88E76-A063-2E4B-A525-4C397778984C}" type="pres">
      <dgm:prSet presAssocID="{719C395D-437D-7C47-AB5D-37CD5E902B87}" presName="rootText" presStyleLbl="node1" presStyleIdx="0" presStyleCnt="1" custLinFactNeighborX="9252" custLinFactNeighborY="2887"/>
      <dgm:spPr/>
    </dgm:pt>
    <dgm:pt modelId="{0CB26F6D-5336-9F43-98BC-A5C8D0E4572A}" type="pres">
      <dgm:prSet presAssocID="{719C395D-437D-7C47-AB5D-37CD5E902B87}" presName="rootConnector" presStyleLbl="node1" presStyleIdx="0" presStyleCnt="1"/>
      <dgm:spPr/>
    </dgm:pt>
    <dgm:pt modelId="{E8B9C775-79BA-E247-BBE2-27C7082BC8B0}" type="pres">
      <dgm:prSet presAssocID="{719C395D-437D-7C47-AB5D-37CD5E902B87}" presName="childShape" presStyleCnt="0"/>
      <dgm:spPr/>
    </dgm:pt>
    <dgm:pt modelId="{BF596357-93CD-9B45-AFB8-9D936CABEE30}" type="pres">
      <dgm:prSet presAssocID="{D56F679A-2B88-834F-8826-72137E8CE33F}" presName="Name13" presStyleLbl="parChTrans1D2" presStyleIdx="0" presStyleCnt="3"/>
      <dgm:spPr/>
    </dgm:pt>
    <dgm:pt modelId="{90FFF315-820F-CC45-A113-C6D2C8F85D6D}" type="pres">
      <dgm:prSet presAssocID="{96E88F58-71DE-5B4B-9B84-02E4D2578FFC}" presName="childText" presStyleLbl="bgAcc1" presStyleIdx="0" presStyleCnt="3">
        <dgm:presLayoutVars>
          <dgm:bulletEnabled val="1"/>
        </dgm:presLayoutVars>
      </dgm:prSet>
      <dgm:spPr/>
    </dgm:pt>
    <dgm:pt modelId="{D15EF363-B67C-7A43-9EF7-10FF304F659D}" type="pres">
      <dgm:prSet presAssocID="{13A28F63-6DF5-D54C-8C9A-0BA7BC559728}" presName="Name13" presStyleLbl="parChTrans1D2" presStyleIdx="1" presStyleCnt="3"/>
      <dgm:spPr/>
    </dgm:pt>
    <dgm:pt modelId="{7146B258-BC4B-F74C-B6D2-A24BE90380D4}" type="pres">
      <dgm:prSet presAssocID="{641C0664-59F3-FE44-99B1-C514F08EA985}" presName="childText" presStyleLbl="bgAcc1" presStyleIdx="1" presStyleCnt="3">
        <dgm:presLayoutVars>
          <dgm:bulletEnabled val="1"/>
        </dgm:presLayoutVars>
      </dgm:prSet>
      <dgm:spPr/>
    </dgm:pt>
    <dgm:pt modelId="{0B519774-4DA8-594D-A988-DA5993138852}" type="pres">
      <dgm:prSet presAssocID="{FD54493B-6E23-2147-8619-17958E8AE1A2}" presName="Name13" presStyleLbl="parChTrans1D2" presStyleIdx="2" presStyleCnt="3"/>
      <dgm:spPr/>
    </dgm:pt>
    <dgm:pt modelId="{BF0407EB-85A7-1648-AC2C-9BB4EB6EF9BA}" type="pres">
      <dgm:prSet presAssocID="{C40C129B-4DB4-1349-B2E5-4B3D5BA5AE5B}" presName="childText" presStyleLbl="bgAcc1" presStyleIdx="2" presStyleCnt="3">
        <dgm:presLayoutVars>
          <dgm:bulletEnabled val="1"/>
        </dgm:presLayoutVars>
      </dgm:prSet>
      <dgm:spPr/>
    </dgm:pt>
  </dgm:ptLst>
  <dgm:cxnLst>
    <dgm:cxn modelId="{BCCC9420-2418-2D47-B737-4B6FCDE7AF38}" type="presOf" srcId="{719C395D-437D-7C47-AB5D-37CD5E902B87}" destId="{0CB26F6D-5336-9F43-98BC-A5C8D0E4572A}" srcOrd="1" destOrd="0" presId="urn:microsoft.com/office/officeart/2005/8/layout/hierarchy3"/>
    <dgm:cxn modelId="{F757733E-8CF5-3242-A02C-C0941C1CE474}" type="presOf" srcId="{96E88F58-71DE-5B4B-9B84-02E4D2578FFC}" destId="{90FFF315-820F-CC45-A113-C6D2C8F85D6D}" srcOrd="0" destOrd="0" presId="urn:microsoft.com/office/officeart/2005/8/layout/hierarchy3"/>
    <dgm:cxn modelId="{01B9893F-3455-8A4E-9D93-798454B308C9}" srcId="{FD095F6E-8D78-D545-B7B6-F17FA1B1A009}" destId="{719C395D-437D-7C47-AB5D-37CD5E902B87}" srcOrd="0" destOrd="0" parTransId="{50B67273-64B7-AC4E-BFA3-3B34002738CF}" sibTransId="{088F85A1-E39E-9848-B803-3F44954987E2}"/>
    <dgm:cxn modelId="{5DFBFC47-D491-5441-A8CB-87AEFF3ADE0E}" type="presOf" srcId="{FD095F6E-8D78-D545-B7B6-F17FA1B1A009}" destId="{ED0573ED-457B-8B4E-9DE4-F1014578BB7C}" srcOrd="0" destOrd="0" presId="urn:microsoft.com/office/officeart/2005/8/layout/hierarchy3"/>
    <dgm:cxn modelId="{D068E559-E576-1847-BFCC-ADD55B217D62}" type="presOf" srcId="{FD54493B-6E23-2147-8619-17958E8AE1A2}" destId="{0B519774-4DA8-594D-A988-DA5993138852}" srcOrd="0" destOrd="0" presId="urn:microsoft.com/office/officeart/2005/8/layout/hierarchy3"/>
    <dgm:cxn modelId="{2FC0705C-49A3-F340-8A96-30A226EA9DF2}" type="presOf" srcId="{641C0664-59F3-FE44-99B1-C514F08EA985}" destId="{7146B258-BC4B-F74C-B6D2-A24BE90380D4}" srcOrd="0" destOrd="0" presId="urn:microsoft.com/office/officeart/2005/8/layout/hierarchy3"/>
    <dgm:cxn modelId="{A65F0C71-5BA7-D143-A79D-D1892576CB4B}" srcId="{719C395D-437D-7C47-AB5D-37CD5E902B87}" destId="{C40C129B-4DB4-1349-B2E5-4B3D5BA5AE5B}" srcOrd="2" destOrd="0" parTransId="{FD54493B-6E23-2147-8619-17958E8AE1A2}" sibTransId="{2103DF17-7410-1F40-88C7-9BAF223CD591}"/>
    <dgm:cxn modelId="{B810E17C-9364-C846-B282-D4DAA99DCBD6}" type="presOf" srcId="{719C395D-437D-7C47-AB5D-37CD5E902B87}" destId="{17B88E76-A063-2E4B-A525-4C397778984C}" srcOrd="0" destOrd="0" presId="urn:microsoft.com/office/officeart/2005/8/layout/hierarchy3"/>
    <dgm:cxn modelId="{1142FB92-DEC4-BA47-B0B6-8719A64CB92A}" srcId="{719C395D-437D-7C47-AB5D-37CD5E902B87}" destId="{96E88F58-71DE-5B4B-9B84-02E4D2578FFC}" srcOrd="0" destOrd="0" parTransId="{D56F679A-2B88-834F-8826-72137E8CE33F}" sibTransId="{34DC7477-D3C8-454C-9BE8-D712A48222FF}"/>
    <dgm:cxn modelId="{5D88FBD1-16EB-8645-B6CC-C58C763EA34A}" type="presOf" srcId="{D56F679A-2B88-834F-8826-72137E8CE33F}" destId="{BF596357-93CD-9B45-AFB8-9D936CABEE30}" srcOrd="0" destOrd="0" presId="urn:microsoft.com/office/officeart/2005/8/layout/hierarchy3"/>
    <dgm:cxn modelId="{A86358D4-C510-6B44-B1A6-674772D42879}" srcId="{719C395D-437D-7C47-AB5D-37CD5E902B87}" destId="{641C0664-59F3-FE44-99B1-C514F08EA985}" srcOrd="1" destOrd="0" parTransId="{13A28F63-6DF5-D54C-8C9A-0BA7BC559728}" sibTransId="{C80C80AA-BA92-E944-B94D-5F54CA8CEB26}"/>
    <dgm:cxn modelId="{DA4514DA-2AC3-244C-8F2C-F7F5D1EFF6C0}" type="presOf" srcId="{13A28F63-6DF5-D54C-8C9A-0BA7BC559728}" destId="{D15EF363-B67C-7A43-9EF7-10FF304F659D}" srcOrd="0" destOrd="0" presId="urn:microsoft.com/office/officeart/2005/8/layout/hierarchy3"/>
    <dgm:cxn modelId="{D276A4E4-BF9F-8E48-B3D6-6464FCA21051}" type="presOf" srcId="{C40C129B-4DB4-1349-B2E5-4B3D5BA5AE5B}" destId="{BF0407EB-85A7-1648-AC2C-9BB4EB6EF9BA}" srcOrd="0" destOrd="0" presId="urn:microsoft.com/office/officeart/2005/8/layout/hierarchy3"/>
    <dgm:cxn modelId="{A0975478-EB68-344D-A1D4-F17718AA06AF}" type="presParOf" srcId="{ED0573ED-457B-8B4E-9DE4-F1014578BB7C}" destId="{015F61E9-5E35-1D4D-BA79-87EF40C4C753}" srcOrd="0" destOrd="0" presId="urn:microsoft.com/office/officeart/2005/8/layout/hierarchy3"/>
    <dgm:cxn modelId="{9DD2D4EB-A321-7048-AC6B-6B142D1BA133}" type="presParOf" srcId="{015F61E9-5E35-1D4D-BA79-87EF40C4C753}" destId="{9F6D8A64-39A7-424F-AA09-E1746FE9D6BE}" srcOrd="0" destOrd="0" presId="urn:microsoft.com/office/officeart/2005/8/layout/hierarchy3"/>
    <dgm:cxn modelId="{82B10AC2-BA06-A146-8868-097D8A13FEFD}" type="presParOf" srcId="{9F6D8A64-39A7-424F-AA09-E1746FE9D6BE}" destId="{17B88E76-A063-2E4B-A525-4C397778984C}" srcOrd="0" destOrd="0" presId="urn:microsoft.com/office/officeart/2005/8/layout/hierarchy3"/>
    <dgm:cxn modelId="{5FFAA32C-496F-7A43-8357-8045BE8FDB64}" type="presParOf" srcId="{9F6D8A64-39A7-424F-AA09-E1746FE9D6BE}" destId="{0CB26F6D-5336-9F43-98BC-A5C8D0E4572A}" srcOrd="1" destOrd="0" presId="urn:microsoft.com/office/officeart/2005/8/layout/hierarchy3"/>
    <dgm:cxn modelId="{EF87DC4B-1A2D-2840-853C-C194C1E9CE6B}" type="presParOf" srcId="{015F61E9-5E35-1D4D-BA79-87EF40C4C753}" destId="{E8B9C775-79BA-E247-BBE2-27C7082BC8B0}" srcOrd="1" destOrd="0" presId="urn:microsoft.com/office/officeart/2005/8/layout/hierarchy3"/>
    <dgm:cxn modelId="{0B705BC1-8ABA-EA4E-9F72-78BF24846F65}" type="presParOf" srcId="{E8B9C775-79BA-E247-BBE2-27C7082BC8B0}" destId="{BF596357-93CD-9B45-AFB8-9D936CABEE30}" srcOrd="0" destOrd="0" presId="urn:microsoft.com/office/officeart/2005/8/layout/hierarchy3"/>
    <dgm:cxn modelId="{100728CC-6118-B74D-BF5E-CEF185030F15}" type="presParOf" srcId="{E8B9C775-79BA-E247-BBE2-27C7082BC8B0}" destId="{90FFF315-820F-CC45-A113-C6D2C8F85D6D}" srcOrd="1" destOrd="0" presId="urn:microsoft.com/office/officeart/2005/8/layout/hierarchy3"/>
    <dgm:cxn modelId="{4722BB05-923F-B349-A3B8-FD417B227A6D}" type="presParOf" srcId="{E8B9C775-79BA-E247-BBE2-27C7082BC8B0}" destId="{D15EF363-B67C-7A43-9EF7-10FF304F659D}" srcOrd="2" destOrd="0" presId="urn:microsoft.com/office/officeart/2005/8/layout/hierarchy3"/>
    <dgm:cxn modelId="{7E10E5C6-3684-B84A-A895-C4403EDEAD90}" type="presParOf" srcId="{E8B9C775-79BA-E247-BBE2-27C7082BC8B0}" destId="{7146B258-BC4B-F74C-B6D2-A24BE90380D4}" srcOrd="3" destOrd="0" presId="urn:microsoft.com/office/officeart/2005/8/layout/hierarchy3"/>
    <dgm:cxn modelId="{91116FB2-D75E-2248-B4E3-C2C7CE5B5B7C}" type="presParOf" srcId="{E8B9C775-79BA-E247-BBE2-27C7082BC8B0}" destId="{0B519774-4DA8-594D-A988-DA5993138852}" srcOrd="4" destOrd="0" presId="urn:microsoft.com/office/officeart/2005/8/layout/hierarchy3"/>
    <dgm:cxn modelId="{61C96116-679F-D340-9792-D6785FD53849}" type="presParOf" srcId="{E8B9C775-79BA-E247-BBE2-27C7082BC8B0}" destId="{BF0407EB-85A7-1648-AC2C-9BB4EB6EF9BA}"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048A4B-8597-F343-A049-F1220E482CC3}" type="doc">
      <dgm:prSet loTypeId="urn:microsoft.com/office/officeart/2005/8/layout/default" loCatId="" qsTypeId="urn:microsoft.com/office/officeart/2005/8/quickstyle/simple3" qsCatId="simple" csTypeId="urn:microsoft.com/office/officeart/2005/8/colors/colorful2" csCatId="colorful" phldr="1"/>
      <dgm:spPr/>
      <dgm:t>
        <a:bodyPr/>
        <a:lstStyle/>
        <a:p>
          <a:endParaRPr lang="es-ES"/>
        </a:p>
      </dgm:t>
    </dgm:pt>
    <dgm:pt modelId="{FD183667-3B42-AC4C-815C-D21BA8F70383}">
      <dgm:prSet phldrT="[Texto]" custT="1"/>
      <dgm:spPr/>
      <dgm:t>
        <a:bodyPr/>
        <a:lstStyle/>
        <a:p>
          <a:r>
            <a:rPr lang="es-ES" sz="2400" dirty="0"/>
            <a:t>Petición de Interés Particular</a:t>
          </a:r>
        </a:p>
        <a:p>
          <a:r>
            <a:rPr lang="es-ES" sz="2400" dirty="0"/>
            <a:t>120</a:t>
          </a:r>
        </a:p>
      </dgm:t>
    </dgm:pt>
    <dgm:pt modelId="{B24287F9-96BA-1B47-9687-A87C8118005F}" type="parTrans" cxnId="{5B24B76F-3744-704E-BCB2-A3B931FFB7DD}">
      <dgm:prSet/>
      <dgm:spPr/>
      <dgm:t>
        <a:bodyPr/>
        <a:lstStyle/>
        <a:p>
          <a:endParaRPr lang="es-ES"/>
        </a:p>
      </dgm:t>
    </dgm:pt>
    <dgm:pt modelId="{251B6063-293C-3441-B318-287AF0EB3F8C}" type="sibTrans" cxnId="{5B24B76F-3744-704E-BCB2-A3B931FFB7DD}">
      <dgm:prSet/>
      <dgm:spPr/>
      <dgm:t>
        <a:bodyPr/>
        <a:lstStyle/>
        <a:p>
          <a:endParaRPr lang="es-ES"/>
        </a:p>
      </dgm:t>
    </dgm:pt>
    <dgm:pt modelId="{7DDE028A-8A5A-AF42-A54D-F3BFB2BADFF6}">
      <dgm:prSet phldrT="[Texto]" custT="1"/>
      <dgm:spPr/>
      <dgm:t>
        <a:bodyPr/>
        <a:lstStyle/>
        <a:p>
          <a:r>
            <a:rPr lang="es-ES" sz="2400" dirty="0"/>
            <a:t>Petición de información</a:t>
          </a:r>
        </a:p>
        <a:p>
          <a:r>
            <a:rPr lang="es-ES" sz="2400" dirty="0"/>
            <a:t>34</a:t>
          </a:r>
        </a:p>
      </dgm:t>
    </dgm:pt>
    <dgm:pt modelId="{EDCB5CC2-377B-7340-A92B-8D3C15CCD158}" type="parTrans" cxnId="{A6EB0102-4BA5-CF44-9EDF-BA18B0296009}">
      <dgm:prSet/>
      <dgm:spPr/>
      <dgm:t>
        <a:bodyPr/>
        <a:lstStyle/>
        <a:p>
          <a:endParaRPr lang="es-ES"/>
        </a:p>
      </dgm:t>
    </dgm:pt>
    <dgm:pt modelId="{D6D221FB-FA60-BD43-AFC6-0A2B4EDA73E0}" type="sibTrans" cxnId="{A6EB0102-4BA5-CF44-9EDF-BA18B0296009}">
      <dgm:prSet/>
      <dgm:spPr/>
      <dgm:t>
        <a:bodyPr/>
        <a:lstStyle/>
        <a:p>
          <a:endParaRPr lang="es-ES"/>
        </a:p>
      </dgm:t>
    </dgm:pt>
    <dgm:pt modelId="{9751AB15-DBB0-4140-A870-4B0779C95DAF}">
      <dgm:prSet phldrT="[Texto]" custT="1"/>
      <dgm:spPr/>
      <dgm:t>
        <a:bodyPr/>
        <a:lstStyle/>
        <a:p>
          <a:r>
            <a:rPr lang="es-ES" sz="2400" dirty="0"/>
            <a:t>Petición de Interés General</a:t>
          </a:r>
        </a:p>
        <a:p>
          <a:r>
            <a:rPr lang="es-ES" sz="2400" dirty="0"/>
            <a:t>2</a:t>
          </a:r>
        </a:p>
      </dgm:t>
    </dgm:pt>
    <dgm:pt modelId="{2EE6E18F-5863-1543-80C5-D7760924B960}" type="parTrans" cxnId="{DBC7377B-3483-AC43-B88D-DBF18CFB4F89}">
      <dgm:prSet/>
      <dgm:spPr/>
      <dgm:t>
        <a:bodyPr/>
        <a:lstStyle/>
        <a:p>
          <a:endParaRPr lang="es-ES"/>
        </a:p>
      </dgm:t>
    </dgm:pt>
    <dgm:pt modelId="{791BE356-A15C-FA4E-9CAB-C6EC68FF356E}" type="sibTrans" cxnId="{DBC7377B-3483-AC43-B88D-DBF18CFB4F89}">
      <dgm:prSet/>
      <dgm:spPr/>
      <dgm:t>
        <a:bodyPr/>
        <a:lstStyle/>
        <a:p>
          <a:endParaRPr lang="es-ES"/>
        </a:p>
      </dgm:t>
    </dgm:pt>
    <dgm:pt modelId="{F551BDFC-5282-8D4B-BF66-2F8AD3F8340D}">
      <dgm:prSet phldrT="[Texto]" custT="1"/>
      <dgm:spPr/>
      <dgm:t>
        <a:bodyPr/>
        <a:lstStyle/>
        <a:p>
          <a:r>
            <a:rPr lang="es-ES" sz="2800" dirty="0"/>
            <a:t>Queja</a:t>
          </a:r>
        </a:p>
        <a:p>
          <a:r>
            <a:rPr lang="es-ES" sz="2800" dirty="0"/>
            <a:t>1</a:t>
          </a:r>
        </a:p>
      </dgm:t>
    </dgm:pt>
    <dgm:pt modelId="{81E1A15D-ECB6-6E4B-849A-8824F491EACA}" type="parTrans" cxnId="{318484C2-AB56-CB4D-B008-BD06F699E42A}">
      <dgm:prSet/>
      <dgm:spPr/>
      <dgm:t>
        <a:bodyPr/>
        <a:lstStyle/>
        <a:p>
          <a:endParaRPr lang="es-ES"/>
        </a:p>
      </dgm:t>
    </dgm:pt>
    <dgm:pt modelId="{D7F4680A-78B7-544D-8BE6-EEEEBA2F624A}" type="sibTrans" cxnId="{318484C2-AB56-CB4D-B008-BD06F699E42A}">
      <dgm:prSet/>
      <dgm:spPr/>
      <dgm:t>
        <a:bodyPr/>
        <a:lstStyle/>
        <a:p>
          <a:endParaRPr lang="es-ES"/>
        </a:p>
      </dgm:t>
    </dgm:pt>
    <dgm:pt modelId="{A9EB6D0B-BD8D-274B-8249-3707C2DD607B}" type="pres">
      <dgm:prSet presAssocID="{30048A4B-8597-F343-A049-F1220E482CC3}" presName="diagram" presStyleCnt="0">
        <dgm:presLayoutVars>
          <dgm:dir/>
          <dgm:resizeHandles val="exact"/>
        </dgm:presLayoutVars>
      </dgm:prSet>
      <dgm:spPr/>
    </dgm:pt>
    <dgm:pt modelId="{7444629C-1FBA-E04C-84CA-5CEADA3DF300}" type="pres">
      <dgm:prSet presAssocID="{FD183667-3B42-AC4C-815C-D21BA8F70383}" presName="node" presStyleLbl="node1" presStyleIdx="0" presStyleCnt="4">
        <dgm:presLayoutVars>
          <dgm:bulletEnabled val="1"/>
        </dgm:presLayoutVars>
      </dgm:prSet>
      <dgm:spPr/>
    </dgm:pt>
    <dgm:pt modelId="{2AF129C9-D2E2-F746-9DC2-654FA92ACE2E}" type="pres">
      <dgm:prSet presAssocID="{251B6063-293C-3441-B318-287AF0EB3F8C}" presName="sibTrans" presStyleCnt="0"/>
      <dgm:spPr/>
    </dgm:pt>
    <dgm:pt modelId="{26102185-C2A4-724F-8746-9F2F8CF2E4EA}" type="pres">
      <dgm:prSet presAssocID="{7DDE028A-8A5A-AF42-A54D-F3BFB2BADFF6}" presName="node" presStyleLbl="node1" presStyleIdx="1" presStyleCnt="4">
        <dgm:presLayoutVars>
          <dgm:bulletEnabled val="1"/>
        </dgm:presLayoutVars>
      </dgm:prSet>
      <dgm:spPr/>
    </dgm:pt>
    <dgm:pt modelId="{FC48BD77-3E79-F84F-BB3C-DCB3CD91BEA3}" type="pres">
      <dgm:prSet presAssocID="{D6D221FB-FA60-BD43-AFC6-0A2B4EDA73E0}" presName="sibTrans" presStyleCnt="0"/>
      <dgm:spPr/>
    </dgm:pt>
    <dgm:pt modelId="{B76ED8D2-E978-E746-AFB0-21DDA653FA72}" type="pres">
      <dgm:prSet presAssocID="{9751AB15-DBB0-4140-A870-4B0779C95DAF}" presName="node" presStyleLbl="node1" presStyleIdx="2" presStyleCnt="4">
        <dgm:presLayoutVars>
          <dgm:bulletEnabled val="1"/>
        </dgm:presLayoutVars>
      </dgm:prSet>
      <dgm:spPr/>
    </dgm:pt>
    <dgm:pt modelId="{C5850978-BE95-B24A-9457-8DD7D8C9B0D6}" type="pres">
      <dgm:prSet presAssocID="{791BE356-A15C-FA4E-9CAB-C6EC68FF356E}" presName="sibTrans" presStyleCnt="0"/>
      <dgm:spPr/>
    </dgm:pt>
    <dgm:pt modelId="{BE918DF8-B5CD-1E4C-861D-3125AA0F3D89}" type="pres">
      <dgm:prSet presAssocID="{F551BDFC-5282-8D4B-BF66-2F8AD3F8340D}" presName="node" presStyleLbl="node1" presStyleIdx="3" presStyleCnt="4">
        <dgm:presLayoutVars>
          <dgm:bulletEnabled val="1"/>
        </dgm:presLayoutVars>
      </dgm:prSet>
      <dgm:spPr/>
    </dgm:pt>
  </dgm:ptLst>
  <dgm:cxnLst>
    <dgm:cxn modelId="{77115E01-10AC-D34C-9251-F24D5044D42F}" type="presOf" srcId="{9751AB15-DBB0-4140-A870-4B0779C95DAF}" destId="{B76ED8D2-E978-E746-AFB0-21DDA653FA72}" srcOrd="0" destOrd="0" presId="urn:microsoft.com/office/officeart/2005/8/layout/default"/>
    <dgm:cxn modelId="{A6EB0102-4BA5-CF44-9EDF-BA18B0296009}" srcId="{30048A4B-8597-F343-A049-F1220E482CC3}" destId="{7DDE028A-8A5A-AF42-A54D-F3BFB2BADFF6}" srcOrd="1" destOrd="0" parTransId="{EDCB5CC2-377B-7340-A92B-8D3C15CCD158}" sibTransId="{D6D221FB-FA60-BD43-AFC6-0A2B4EDA73E0}"/>
    <dgm:cxn modelId="{8B0E010B-5C49-F141-86BE-3F92DD7D5E22}" type="presOf" srcId="{FD183667-3B42-AC4C-815C-D21BA8F70383}" destId="{7444629C-1FBA-E04C-84CA-5CEADA3DF300}" srcOrd="0" destOrd="0" presId="urn:microsoft.com/office/officeart/2005/8/layout/default"/>
    <dgm:cxn modelId="{5B24B76F-3744-704E-BCB2-A3B931FFB7DD}" srcId="{30048A4B-8597-F343-A049-F1220E482CC3}" destId="{FD183667-3B42-AC4C-815C-D21BA8F70383}" srcOrd="0" destOrd="0" parTransId="{B24287F9-96BA-1B47-9687-A87C8118005F}" sibTransId="{251B6063-293C-3441-B318-287AF0EB3F8C}"/>
    <dgm:cxn modelId="{DBC7377B-3483-AC43-B88D-DBF18CFB4F89}" srcId="{30048A4B-8597-F343-A049-F1220E482CC3}" destId="{9751AB15-DBB0-4140-A870-4B0779C95DAF}" srcOrd="2" destOrd="0" parTransId="{2EE6E18F-5863-1543-80C5-D7760924B960}" sibTransId="{791BE356-A15C-FA4E-9CAB-C6EC68FF356E}"/>
    <dgm:cxn modelId="{318484C2-AB56-CB4D-B008-BD06F699E42A}" srcId="{30048A4B-8597-F343-A049-F1220E482CC3}" destId="{F551BDFC-5282-8D4B-BF66-2F8AD3F8340D}" srcOrd="3" destOrd="0" parTransId="{81E1A15D-ECB6-6E4B-849A-8824F491EACA}" sibTransId="{D7F4680A-78B7-544D-8BE6-EEEEBA2F624A}"/>
    <dgm:cxn modelId="{8EF96AE1-9AFE-8949-8630-C6A2F29275EA}" type="presOf" srcId="{F551BDFC-5282-8D4B-BF66-2F8AD3F8340D}" destId="{BE918DF8-B5CD-1E4C-861D-3125AA0F3D89}" srcOrd="0" destOrd="0" presId="urn:microsoft.com/office/officeart/2005/8/layout/default"/>
    <dgm:cxn modelId="{CC8B0CE2-6C78-0540-8571-5039CADC797D}" type="presOf" srcId="{7DDE028A-8A5A-AF42-A54D-F3BFB2BADFF6}" destId="{26102185-C2A4-724F-8746-9F2F8CF2E4EA}" srcOrd="0" destOrd="0" presId="urn:microsoft.com/office/officeart/2005/8/layout/default"/>
    <dgm:cxn modelId="{559CDDE8-B299-7C44-B6E0-494642E6EC3C}" type="presOf" srcId="{30048A4B-8597-F343-A049-F1220E482CC3}" destId="{A9EB6D0B-BD8D-274B-8249-3707C2DD607B}" srcOrd="0" destOrd="0" presId="urn:microsoft.com/office/officeart/2005/8/layout/default"/>
    <dgm:cxn modelId="{9374E8EB-E508-FC49-BE70-B45CC92A8A9C}" type="presParOf" srcId="{A9EB6D0B-BD8D-274B-8249-3707C2DD607B}" destId="{7444629C-1FBA-E04C-84CA-5CEADA3DF300}" srcOrd="0" destOrd="0" presId="urn:microsoft.com/office/officeart/2005/8/layout/default"/>
    <dgm:cxn modelId="{C3CEC20C-1667-9143-8486-822DB5D39AB3}" type="presParOf" srcId="{A9EB6D0B-BD8D-274B-8249-3707C2DD607B}" destId="{2AF129C9-D2E2-F746-9DC2-654FA92ACE2E}" srcOrd="1" destOrd="0" presId="urn:microsoft.com/office/officeart/2005/8/layout/default"/>
    <dgm:cxn modelId="{3E018460-CC65-314D-AE64-90CEA3ECE0FF}" type="presParOf" srcId="{A9EB6D0B-BD8D-274B-8249-3707C2DD607B}" destId="{26102185-C2A4-724F-8746-9F2F8CF2E4EA}" srcOrd="2" destOrd="0" presId="urn:microsoft.com/office/officeart/2005/8/layout/default"/>
    <dgm:cxn modelId="{A1FEB4FA-20BE-B14D-8C94-6A3408922989}" type="presParOf" srcId="{A9EB6D0B-BD8D-274B-8249-3707C2DD607B}" destId="{FC48BD77-3E79-F84F-BB3C-DCB3CD91BEA3}" srcOrd="3" destOrd="0" presId="urn:microsoft.com/office/officeart/2005/8/layout/default"/>
    <dgm:cxn modelId="{86E95674-C830-6F4B-8D9D-703B87348887}" type="presParOf" srcId="{A9EB6D0B-BD8D-274B-8249-3707C2DD607B}" destId="{B76ED8D2-E978-E746-AFB0-21DDA653FA72}" srcOrd="4" destOrd="0" presId="urn:microsoft.com/office/officeart/2005/8/layout/default"/>
    <dgm:cxn modelId="{50093973-E172-1F48-8708-1C51632AEB9E}" type="presParOf" srcId="{A9EB6D0B-BD8D-274B-8249-3707C2DD607B}" destId="{C5850978-BE95-B24A-9457-8DD7D8C9B0D6}" srcOrd="5" destOrd="0" presId="urn:microsoft.com/office/officeart/2005/8/layout/default"/>
    <dgm:cxn modelId="{CC204B2A-E84D-2944-9AFD-5614D836C0B2}" type="presParOf" srcId="{A9EB6D0B-BD8D-274B-8249-3707C2DD607B}" destId="{BE918DF8-B5CD-1E4C-861D-3125AA0F3D89}"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05F23B-4E30-CC47-A3AB-FD27E8ADA5D3}" type="doc">
      <dgm:prSet loTypeId="urn:microsoft.com/office/officeart/2005/8/layout/radial1" loCatId="" qsTypeId="urn:microsoft.com/office/officeart/2005/8/quickstyle/simple5" qsCatId="simple" csTypeId="urn:microsoft.com/office/officeart/2005/8/colors/accent3_5" csCatId="accent3" phldr="1"/>
      <dgm:spPr/>
      <dgm:t>
        <a:bodyPr/>
        <a:lstStyle/>
        <a:p>
          <a:endParaRPr lang="es-ES"/>
        </a:p>
      </dgm:t>
    </dgm:pt>
    <dgm:pt modelId="{6F065F1D-4228-D849-9AF1-2A1368DAD7CD}">
      <dgm:prSet phldrT="[Texto]" custT="1"/>
      <dgm:spPr/>
      <dgm:t>
        <a:bodyPr/>
        <a:lstStyle/>
        <a:p>
          <a:r>
            <a:rPr lang="es-ES" sz="1800" b="1" dirty="0">
              <a:solidFill>
                <a:schemeClr val="tx1"/>
              </a:solidFill>
            </a:rPr>
            <a:t>157 Enero -Marzo</a:t>
          </a:r>
        </a:p>
      </dgm:t>
    </dgm:pt>
    <dgm:pt modelId="{73985BEC-7BB5-7C4F-9CE9-A52847F67D64}" type="parTrans" cxnId="{463830B1-4660-E448-BA4C-658A99C7D761}">
      <dgm:prSet/>
      <dgm:spPr/>
      <dgm:t>
        <a:bodyPr/>
        <a:lstStyle/>
        <a:p>
          <a:endParaRPr lang="es-ES"/>
        </a:p>
      </dgm:t>
    </dgm:pt>
    <dgm:pt modelId="{310D8FED-9BAA-F44F-9C63-DB11F8771ED4}" type="sibTrans" cxnId="{463830B1-4660-E448-BA4C-658A99C7D761}">
      <dgm:prSet/>
      <dgm:spPr/>
      <dgm:t>
        <a:bodyPr/>
        <a:lstStyle/>
        <a:p>
          <a:endParaRPr lang="es-ES"/>
        </a:p>
      </dgm:t>
    </dgm:pt>
    <dgm:pt modelId="{295019B0-CCCE-2541-A73B-DCA1FA8704D9}">
      <dgm:prSet phldrT="[Texto]" custT="1"/>
      <dgm:spPr/>
      <dgm:t>
        <a:bodyPr/>
        <a:lstStyle/>
        <a:p>
          <a:r>
            <a:rPr lang="es-ES" sz="1600" b="1" dirty="0">
              <a:solidFill>
                <a:schemeClr val="tx1"/>
              </a:solidFill>
            </a:rPr>
            <a:t>24 </a:t>
          </a:r>
        </a:p>
        <a:p>
          <a:r>
            <a:rPr lang="es-ES" sz="1600" b="1" dirty="0">
              <a:solidFill>
                <a:schemeClr val="tx1"/>
              </a:solidFill>
            </a:rPr>
            <a:t>Pendiente de respuesta </a:t>
          </a:r>
        </a:p>
      </dgm:t>
    </dgm:pt>
    <dgm:pt modelId="{381DAEE5-6F32-A746-9076-5AE55F78A3D6}" type="parTrans" cxnId="{2F304C35-D83F-F14D-849F-FCB6474CF01C}">
      <dgm:prSet/>
      <dgm:spPr/>
      <dgm:t>
        <a:bodyPr/>
        <a:lstStyle/>
        <a:p>
          <a:endParaRPr lang="es-ES"/>
        </a:p>
      </dgm:t>
    </dgm:pt>
    <dgm:pt modelId="{6FA9B115-7B01-FA47-BBC2-6D45B414FAFD}" type="sibTrans" cxnId="{2F304C35-D83F-F14D-849F-FCB6474CF01C}">
      <dgm:prSet/>
      <dgm:spPr/>
      <dgm:t>
        <a:bodyPr/>
        <a:lstStyle/>
        <a:p>
          <a:endParaRPr lang="es-ES"/>
        </a:p>
      </dgm:t>
    </dgm:pt>
    <dgm:pt modelId="{F162B049-EB2C-E74C-92EE-AEDCB03F3A37}">
      <dgm:prSet phldrT="[Texto]"/>
      <dgm:spPr/>
      <dgm:t>
        <a:bodyPr/>
        <a:lstStyle/>
        <a:p>
          <a:r>
            <a:rPr lang="es-ES" b="1" dirty="0">
              <a:solidFill>
                <a:schemeClr val="tx1"/>
              </a:solidFill>
            </a:rPr>
            <a:t>100 Dentro de los términos</a:t>
          </a:r>
          <a:r>
            <a:rPr lang="es-ES" dirty="0"/>
            <a:t>.</a:t>
          </a:r>
        </a:p>
      </dgm:t>
    </dgm:pt>
    <dgm:pt modelId="{E4E5883F-823B-BF4B-AD0E-CCC56557B96C}" type="parTrans" cxnId="{B29CCA16-0797-D845-91A7-7C2F3060650E}">
      <dgm:prSet/>
      <dgm:spPr/>
      <dgm:t>
        <a:bodyPr/>
        <a:lstStyle/>
        <a:p>
          <a:endParaRPr lang="es-ES"/>
        </a:p>
      </dgm:t>
    </dgm:pt>
    <dgm:pt modelId="{4B643F6E-1E11-534B-8A1B-8F11659E0B30}" type="sibTrans" cxnId="{B29CCA16-0797-D845-91A7-7C2F3060650E}">
      <dgm:prSet/>
      <dgm:spPr/>
      <dgm:t>
        <a:bodyPr/>
        <a:lstStyle/>
        <a:p>
          <a:endParaRPr lang="es-ES"/>
        </a:p>
      </dgm:t>
    </dgm:pt>
    <dgm:pt modelId="{719263C5-FB10-134A-810D-314AAA33FF75}">
      <dgm:prSet phldrT="[Texto]" custT="1"/>
      <dgm:spPr/>
      <dgm:t>
        <a:bodyPr/>
        <a:lstStyle/>
        <a:p>
          <a:r>
            <a:rPr lang="es-ES" sz="1400" b="1" dirty="0">
              <a:solidFill>
                <a:schemeClr val="tx1"/>
              </a:solidFill>
            </a:rPr>
            <a:t>32</a:t>
          </a:r>
          <a:r>
            <a:rPr lang="es-ES" sz="1200" b="1" dirty="0">
              <a:solidFill>
                <a:schemeClr val="tx1"/>
              </a:solidFill>
            </a:rPr>
            <a:t> </a:t>
          </a:r>
          <a:r>
            <a:rPr lang="es-ES" sz="1600" b="1" dirty="0">
              <a:solidFill>
                <a:schemeClr val="tx1"/>
              </a:solidFill>
            </a:rPr>
            <a:t>respuesta</a:t>
          </a:r>
          <a:r>
            <a:rPr lang="es-ES" sz="1200" b="1" dirty="0">
              <a:solidFill>
                <a:schemeClr val="tx1"/>
              </a:solidFill>
            </a:rPr>
            <a:t> </a:t>
          </a:r>
          <a:r>
            <a:rPr lang="es-ES" sz="1600" b="1" dirty="0">
              <a:solidFill>
                <a:schemeClr val="tx1"/>
              </a:solidFill>
            </a:rPr>
            <a:t>extemporáneamente</a:t>
          </a:r>
          <a:endParaRPr lang="es-ES" sz="1200" b="1" dirty="0">
            <a:solidFill>
              <a:schemeClr val="tx1"/>
            </a:solidFill>
          </a:endParaRPr>
        </a:p>
      </dgm:t>
    </dgm:pt>
    <dgm:pt modelId="{8B6342D6-505E-954B-A59F-FE53BDE3E399}" type="parTrans" cxnId="{85CB5F86-4193-FD4E-AA38-FC73073D2668}">
      <dgm:prSet/>
      <dgm:spPr/>
      <dgm:t>
        <a:bodyPr/>
        <a:lstStyle/>
        <a:p>
          <a:endParaRPr lang="es-ES"/>
        </a:p>
      </dgm:t>
    </dgm:pt>
    <dgm:pt modelId="{FF5302D3-A22B-FC45-A14C-106C7F813875}" type="sibTrans" cxnId="{85CB5F86-4193-FD4E-AA38-FC73073D2668}">
      <dgm:prSet/>
      <dgm:spPr/>
      <dgm:t>
        <a:bodyPr/>
        <a:lstStyle/>
        <a:p>
          <a:endParaRPr lang="es-ES"/>
        </a:p>
      </dgm:t>
    </dgm:pt>
    <dgm:pt modelId="{BB11B8FE-D5AC-6C49-A997-A83CBF6D4486}" type="pres">
      <dgm:prSet presAssocID="{D805F23B-4E30-CC47-A3AB-FD27E8ADA5D3}" presName="cycle" presStyleCnt="0">
        <dgm:presLayoutVars>
          <dgm:chMax val="1"/>
          <dgm:dir/>
          <dgm:animLvl val="ctr"/>
          <dgm:resizeHandles val="exact"/>
        </dgm:presLayoutVars>
      </dgm:prSet>
      <dgm:spPr/>
    </dgm:pt>
    <dgm:pt modelId="{6B988117-3228-804A-83C1-8B080D4981F2}" type="pres">
      <dgm:prSet presAssocID="{6F065F1D-4228-D849-9AF1-2A1368DAD7CD}" presName="centerShape" presStyleLbl="node0" presStyleIdx="0" presStyleCnt="1"/>
      <dgm:spPr/>
    </dgm:pt>
    <dgm:pt modelId="{24903964-467D-FA48-8DE3-6043F40557F4}" type="pres">
      <dgm:prSet presAssocID="{381DAEE5-6F32-A746-9076-5AE55F78A3D6}" presName="Name9" presStyleLbl="parChTrans1D2" presStyleIdx="0" presStyleCnt="3"/>
      <dgm:spPr/>
    </dgm:pt>
    <dgm:pt modelId="{9153E1D9-B869-0247-AB58-73A172906E68}" type="pres">
      <dgm:prSet presAssocID="{381DAEE5-6F32-A746-9076-5AE55F78A3D6}" presName="connTx" presStyleLbl="parChTrans1D2" presStyleIdx="0" presStyleCnt="3"/>
      <dgm:spPr/>
    </dgm:pt>
    <dgm:pt modelId="{22E5AADD-6F6B-9B45-8E2A-BBA36163D47D}" type="pres">
      <dgm:prSet presAssocID="{295019B0-CCCE-2541-A73B-DCA1FA8704D9}" presName="node" presStyleLbl="node1" presStyleIdx="0" presStyleCnt="3">
        <dgm:presLayoutVars>
          <dgm:bulletEnabled val="1"/>
        </dgm:presLayoutVars>
      </dgm:prSet>
      <dgm:spPr/>
    </dgm:pt>
    <dgm:pt modelId="{3D7A4791-3618-544F-95F5-FC504178AB0D}" type="pres">
      <dgm:prSet presAssocID="{E4E5883F-823B-BF4B-AD0E-CCC56557B96C}" presName="Name9" presStyleLbl="parChTrans1D2" presStyleIdx="1" presStyleCnt="3"/>
      <dgm:spPr/>
    </dgm:pt>
    <dgm:pt modelId="{8214B61D-C7F5-1545-8A47-050A437A1D3C}" type="pres">
      <dgm:prSet presAssocID="{E4E5883F-823B-BF4B-AD0E-CCC56557B96C}" presName="connTx" presStyleLbl="parChTrans1D2" presStyleIdx="1" presStyleCnt="3"/>
      <dgm:spPr/>
    </dgm:pt>
    <dgm:pt modelId="{056AA2AF-A6FA-F34F-88AA-FFF310E91C55}" type="pres">
      <dgm:prSet presAssocID="{F162B049-EB2C-E74C-92EE-AEDCB03F3A37}" presName="node" presStyleLbl="node1" presStyleIdx="1" presStyleCnt="3">
        <dgm:presLayoutVars>
          <dgm:bulletEnabled val="1"/>
        </dgm:presLayoutVars>
      </dgm:prSet>
      <dgm:spPr/>
    </dgm:pt>
    <dgm:pt modelId="{D46CA3DE-12D7-2B43-B551-26A78D016F6C}" type="pres">
      <dgm:prSet presAssocID="{8B6342D6-505E-954B-A59F-FE53BDE3E399}" presName="Name9" presStyleLbl="parChTrans1D2" presStyleIdx="2" presStyleCnt="3"/>
      <dgm:spPr/>
    </dgm:pt>
    <dgm:pt modelId="{EC0E515F-878E-E44B-B8E0-F10F7D3303C8}" type="pres">
      <dgm:prSet presAssocID="{8B6342D6-505E-954B-A59F-FE53BDE3E399}" presName="connTx" presStyleLbl="parChTrans1D2" presStyleIdx="2" presStyleCnt="3"/>
      <dgm:spPr/>
    </dgm:pt>
    <dgm:pt modelId="{69280874-1DD5-BB49-A344-2B49707FDCA5}" type="pres">
      <dgm:prSet presAssocID="{719263C5-FB10-134A-810D-314AAA33FF75}" presName="node" presStyleLbl="node1" presStyleIdx="2" presStyleCnt="3" custScaleX="110527" custRadScaleRad="113633" custRadScaleInc="-818">
        <dgm:presLayoutVars>
          <dgm:bulletEnabled val="1"/>
        </dgm:presLayoutVars>
      </dgm:prSet>
      <dgm:spPr/>
    </dgm:pt>
  </dgm:ptLst>
  <dgm:cxnLst>
    <dgm:cxn modelId="{BA0CA305-7B1A-C14A-B787-DA6FA10343A3}" type="presOf" srcId="{719263C5-FB10-134A-810D-314AAA33FF75}" destId="{69280874-1DD5-BB49-A344-2B49707FDCA5}" srcOrd="0" destOrd="0" presId="urn:microsoft.com/office/officeart/2005/8/layout/radial1"/>
    <dgm:cxn modelId="{DB1E4315-AFED-A644-8BB4-F3512BD019FA}" type="presOf" srcId="{295019B0-CCCE-2541-A73B-DCA1FA8704D9}" destId="{22E5AADD-6F6B-9B45-8E2A-BBA36163D47D}" srcOrd="0" destOrd="0" presId="urn:microsoft.com/office/officeart/2005/8/layout/radial1"/>
    <dgm:cxn modelId="{B29CCA16-0797-D845-91A7-7C2F3060650E}" srcId="{6F065F1D-4228-D849-9AF1-2A1368DAD7CD}" destId="{F162B049-EB2C-E74C-92EE-AEDCB03F3A37}" srcOrd="1" destOrd="0" parTransId="{E4E5883F-823B-BF4B-AD0E-CCC56557B96C}" sibTransId="{4B643F6E-1E11-534B-8A1B-8F11659E0B30}"/>
    <dgm:cxn modelId="{2F304C35-D83F-F14D-849F-FCB6474CF01C}" srcId="{6F065F1D-4228-D849-9AF1-2A1368DAD7CD}" destId="{295019B0-CCCE-2541-A73B-DCA1FA8704D9}" srcOrd="0" destOrd="0" parTransId="{381DAEE5-6F32-A746-9076-5AE55F78A3D6}" sibTransId="{6FA9B115-7B01-FA47-BBC2-6D45B414FAFD}"/>
    <dgm:cxn modelId="{21623053-B4BA-8F42-94B1-2F879B3BD9D7}" type="presOf" srcId="{F162B049-EB2C-E74C-92EE-AEDCB03F3A37}" destId="{056AA2AF-A6FA-F34F-88AA-FFF310E91C55}" srcOrd="0" destOrd="0" presId="urn:microsoft.com/office/officeart/2005/8/layout/radial1"/>
    <dgm:cxn modelId="{E999CF53-9A56-E14F-9103-F5AC7D97694B}" type="presOf" srcId="{6F065F1D-4228-D849-9AF1-2A1368DAD7CD}" destId="{6B988117-3228-804A-83C1-8B080D4981F2}" srcOrd="0" destOrd="0" presId="urn:microsoft.com/office/officeart/2005/8/layout/radial1"/>
    <dgm:cxn modelId="{AF533282-DF40-DC41-AD0E-58C341D261FF}" type="presOf" srcId="{8B6342D6-505E-954B-A59F-FE53BDE3E399}" destId="{EC0E515F-878E-E44B-B8E0-F10F7D3303C8}" srcOrd="1" destOrd="0" presId="urn:microsoft.com/office/officeart/2005/8/layout/radial1"/>
    <dgm:cxn modelId="{B8C1A485-B691-614D-A2E6-25B642EDB77B}" type="presOf" srcId="{E4E5883F-823B-BF4B-AD0E-CCC56557B96C}" destId="{3D7A4791-3618-544F-95F5-FC504178AB0D}" srcOrd="0" destOrd="0" presId="urn:microsoft.com/office/officeart/2005/8/layout/radial1"/>
    <dgm:cxn modelId="{85CB5F86-4193-FD4E-AA38-FC73073D2668}" srcId="{6F065F1D-4228-D849-9AF1-2A1368DAD7CD}" destId="{719263C5-FB10-134A-810D-314AAA33FF75}" srcOrd="2" destOrd="0" parTransId="{8B6342D6-505E-954B-A59F-FE53BDE3E399}" sibTransId="{FF5302D3-A22B-FC45-A14C-106C7F813875}"/>
    <dgm:cxn modelId="{1F7EAC93-4255-164E-9362-864CE5BF5AFA}" type="presOf" srcId="{381DAEE5-6F32-A746-9076-5AE55F78A3D6}" destId="{24903964-467D-FA48-8DE3-6043F40557F4}" srcOrd="0" destOrd="0" presId="urn:microsoft.com/office/officeart/2005/8/layout/radial1"/>
    <dgm:cxn modelId="{12FC2997-972F-C34C-AC0F-1C211C96FD05}" type="presOf" srcId="{E4E5883F-823B-BF4B-AD0E-CCC56557B96C}" destId="{8214B61D-C7F5-1545-8A47-050A437A1D3C}" srcOrd="1" destOrd="0" presId="urn:microsoft.com/office/officeart/2005/8/layout/radial1"/>
    <dgm:cxn modelId="{463830B1-4660-E448-BA4C-658A99C7D761}" srcId="{D805F23B-4E30-CC47-A3AB-FD27E8ADA5D3}" destId="{6F065F1D-4228-D849-9AF1-2A1368DAD7CD}" srcOrd="0" destOrd="0" parTransId="{73985BEC-7BB5-7C4F-9CE9-A52847F67D64}" sibTransId="{310D8FED-9BAA-F44F-9C63-DB11F8771ED4}"/>
    <dgm:cxn modelId="{D9C31CBA-5DE7-D946-A166-06731D5DF618}" type="presOf" srcId="{8B6342D6-505E-954B-A59F-FE53BDE3E399}" destId="{D46CA3DE-12D7-2B43-B551-26A78D016F6C}" srcOrd="0" destOrd="0" presId="urn:microsoft.com/office/officeart/2005/8/layout/radial1"/>
    <dgm:cxn modelId="{1A9796D9-5572-024D-A8C2-A3305C3AE145}" type="presOf" srcId="{D805F23B-4E30-CC47-A3AB-FD27E8ADA5D3}" destId="{BB11B8FE-D5AC-6C49-A997-A83CBF6D4486}" srcOrd="0" destOrd="0" presId="urn:microsoft.com/office/officeart/2005/8/layout/radial1"/>
    <dgm:cxn modelId="{731002FA-52DA-EA42-99A4-3AD73654717B}" type="presOf" srcId="{381DAEE5-6F32-A746-9076-5AE55F78A3D6}" destId="{9153E1D9-B869-0247-AB58-73A172906E68}" srcOrd="1" destOrd="0" presId="urn:microsoft.com/office/officeart/2005/8/layout/radial1"/>
    <dgm:cxn modelId="{E1DD9CDA-8853-9F46-96DB-D9FBB5436F5C}" type="presParOf" srcId="{BB11B8FE-D5AC-6C49-A997-A83CBF6D4486}" destId="{6B988117-3228-804A-83C1-8B080D4981F2}" srcOrd="0" destOrd="0" presId="urn:microsoft.com/office/officeart/2005/8/layout/radial1"/>
    <dgm:cxn modelId="{7EE75562-89C3-2443-87A0-B20D21FC8B16}" type="presParOf" srcId="{BB11B8FE-D5AC-6C49-A997-A83CBF6D4486}" destId="{24903964-467D-FA48-8DE3-6043F40557F4}" srcOrd="1" destOrd="0" presId="urn:microsoft.com/office/officeart/2005/8/layout/radial1"/>
    <dgm:cxn modelId="{0F084AE4-5665-C84A-AABE-B5BC785B08D4}" type="presParOf" srcId="{24903964-467D-FA48-8DE3-6043F40557F4}" destId="{9153E1D9-B869-0247-AB58-73A172906E68}" srcOrd="0" destOrd="0" presId="urn:microsoft.com/office/officeart/2005/8/layout/radial1"/>
    <dgm:cxn modelId="{37AC9E64-A20D-9A4A-B383-877E4F3268C7}" type="presParOf" srcId="{BB11B8FE-D5AC-6C49-A997-A83CBF6D4486}" destId="{22E5AADD-6F6B-9B45-8E2A-BBA36163D47D}" srcOrd="2" destOrd="0" presId="urn:microsoft.com/office/officeart/2005/8/layout/radial1"/>
    <dgm:cxn modelId="{524AED36-641D-3C4A-B162-8990E0843C80}" type="presParOf" srcId="{BB11B8FE-D5AC-6C49-A997-A83CBF6D4486}" destId="{3D7A4791-3618-544F-95F5-FC504178AB0D}" srcOrd="3" destOrd="0" presId="urn:microsoft.com/office/officeart/2005/8/layout/radial1"/>
    <dgm:cxn modelId="{7DD721AC-2221-3A49-A660-243CE250770F}" type="presParOf" srcId="{3D7A4791-3618-544F-95F5-FC504178AB0D}" destId="{8214B61D-C7F5-1545-8A47-050A437A1D3C}" srcOrd="0" destOrd="0" presId="urn:microsoft.com/office/officeart/2005/8/layout/radial1"/>
    <dgm:cxn modelId="{C77596AC-0D23-364F-BB65-4C1BC8036A52}" type="presParOf" srcId="{BB11B8FE-D5AC-6C49-A997-A83CBF6D4486}" destId="{056AA2AF-A6FA-F34F-88AA-FFF310E91C55}" srcOrd="4" destOrd="0" presId="urn:microsoft.com/office/officeart/2005/8/layout/radial1"/>
    <dgm:cxn modelId="{94FCDDEE-59D8-324E-8140-6E6485E570D3}" type="presParOf" srcId="{BB11B8FE-D5AC-6C49-A997-A83CBF6D4486}" destId="{D46CA3DE-12D7-2B43-B551-26A78D016F6C}" srcOrd="5" destOrd="0" presId="urn:microsoft.com/office/officeart/2005/8/layout/radial1"/>
    <dgm:cxn modelId="{D4E1B3C5-E8C0-D548-AB30-8C1CA0021A0E}" type="presParOf" srcId="{D46CA3DE-12D7-2B43-B551-26A78D016F6C}" destId="{EC0E515F-878E-E44B-B8E0-F10F7D3303C8}" srcOrd="0" destOrd="0" presId="urn:microsoft.com/office/officeart/2005/8/layout/radial1"/>
    <dgm:cxn modelId="{BE3E0C27-E6DE-E549-8BC4-AF53ED935103}" type="presParOf" srcId="{BB11B8FE-D5AC-6C49-A997-A83CBF6D4486}" destId="{69280874-1DD5-BB49-A344-2B49707FDCA5}"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88E76-A063-2E4B-A525-4C397778984C}">
      <dsp:nvSpPr>
        <dsp:cNvPr id="0" name=""/>
        <dsp:cNvSpPr/>
      </dsp:nvSpPr>
      <dsp:spPr>
        <a:xfrm>
          <a:off x="2472412" y="22574"/>
          <a:ext cx="1548709" cy="774354"/>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PRIMER TRIMESTRE</a:t>
          </a:r>
        </a:p>
      </dsp:txBody>
      <dsp:txXfrm>
        <a:off x="2495092" y="45254"/>
        <a:ext cx="1503349" cy="728994"/>
      </dsp:txXfrm>
    </dsp:sp>
    <dsp:sp modelId="{BF596357-93CD-9B45-AFB8-9D936CABEE30}">
      <dsp:nvSpPr>
        <dsp:cNvPr id="0" name=""/>
        <dsp:cNvSpPr/>
      </dsp:nvSpPr>
      <dsp:spPr>
        <a:xfrm>
          <a:off x="2581563" y="796929"/>
          <a:ext cx="91440" cy="558410"/>
        </a:xfrm>
        <a:custGeom>
          <a:avLst/>
          <a:gdLst/>
          <a:ahLst/>
          <a:cxnLst/>
          <a:rect l="0" t="0" r="0" b="0"/>
          <a:pathLst>
            <a:path>
              <a:moveTo>
                <a:pt x="45720" y="0"/>
              </a:moveTo>
              <a:lnTo>
                <a:pt x="45720" y="558410"/>
              </a:lnTo>
              <a:lnTo>
                <a:pt x="57304" y="55841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FFF315-820F-CC45-A113-C6D2C8F85D6D}">
      <dsp:nvSpPr>
        <dsp:cNvPr id="0" name=""/>
        <dsp:cNvSpPr/>
      </dsp:nvSpPr>
      <dsp:spPr>
        <a:xfrm>
          <a:off x="2638868" y="968162"/>
          <a:ext cx="1238967" cy="77435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ENERO 53</a:t>
          </a:r>
        </a:p>
      </dsp:txBody>
      <dsp:txXfrm>
        <a:off x="2661548" y="990842"/>
        <a:ext cx="1193607" cy="728994"/>
      </dsp:txXfrm>
    </dsp:sp>
    <dsp:sp modelId="{D15EF363-B67C-7A43-9EF7-10FF304F659D}">
      <dsp:nvSpPr>
        <dsp:cNvPr id="0" name=""/>
        <dsp:cNvSpPr/>
      </dsp:nvSpPr>
      <dsp:spPr>
        <a:xfrm>
          <a:off x="2581563" y="796929"/>
          <a:ext cx="91440" cy="1526354"/>
        </a:xfrm>
        <a:custGeom>
          <a:avLst/>
          <a:gdLst/>
          <a:ahLst/>
          <a:cxnLst/>
          <a:rect l="0" t="0" r="0" b="0"/>
          <a:pathLst>
            <a:path>
              <a:moveTo>
                <a:pt x="45720" y="0"/>
              </a:moveTo>
              <a:lnTo>
                <a:pt x="45720" y="1526354"/>
              </a:lnTo>
              <a:lnTo>
                <a:pt x="57304" y="1526354"/>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46B258-BC4B-F74C-B6D2-A24BE90380D4}">
      <dsp:nvSpPr>
        <dsp:cNvPr id="0" name=""/>
        <dsp:cNvSpPr/>
      </dsp:nvSpPr>
      <dsp:spPr>
        <a:xfrm>
          <a:off x="2638868" y="1936105"/>
          <a:ext cx="1238967" cy="774354"/>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FEBRERO 42</a:t>
          </a:r>
        </a:p>
      </dsp:txBody>
      <dsp:txXfrm>
        <a:off x="2661548" y="1958785"/>
        <a:ext cx="1193607" cy="728994"/>
      </dsp:txXfrm>
    </dsp:sp>
    <dsp:sp modelId="{0B519774-4DA8-594D-A988-DA5993138852}">
      <dsp:nvSpPr>
        <dsp:cNvPr id="0" name=""/>
        <dsp:cNvSpPr/>
      </dsp:nvSpPr>
      <dsp:spPr>
        <a:xfrm>
          <a:off x="2581563" y="796929"/>
          <a:ext cx="91440" cy="2494297"/>
        </a:xfrm>
        <a:custGeom>
          <a:avLst/>
          <a:gdLst/>
          <a:ahLst/>
          <a:cxnLst/>
          <a:rect l="0" t="0" r="0" b="0"/>
          <a:pathLst>
            <a:path>
              <a:moveTo>
                <a:pt x="45720" y="0"/>
              </a:moveTo>
              <a:lnTo>
                <a:pt x="45720" y="2494297"/>
              </a:lnTo>
              <a:lnTo>
                <a:pt x="57304" y="2494297"/>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407EB-85A7-1648-AC2C-9BB4EB6EF9BA}">
      <dsp:nvSpPr>
        <dsp:cNvPr id="0" name=""/>
        <dsp:cNvSpPr/>
      </dsp:nvSpPr>
      <dsp:spPr>
        <a:xfrm>
          <a:off x="2638868" y="2904049"/>
          <a:ext cx="1238967" cy="77435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s-ES" sz="1800" kern="1200" dirty="0"/>
            <a:t>MARZO 62</a:t>
          </a:r>
        </a:p>
      </dsp:txBody>
      <dsp:txXfrm>
        <a:off x="2661548" y="2926729"/>
        <a:ext cx="1193607" cy="7289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4629C-1FBA-E04C-84CA-5CEADA3DF300}">
      <dsp:nvSpPr>
        <dsp:cNvPr id="0" name=""/>
        <dsp:cNvSpPr/>
      </dsp:nvSpPr>
      <dsp:spPr>
        <a:xfrm>
          <a:off x="643" y="391602"/>
          <a:ext cx="2508627" cy="1505176"/>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Petición de Interés Particular</a:t>
          </a:r>
        </a:p>
        <a:p>
          <a:pPr marL="0" lvl="0" indent="0" algn="ctr" defTabSz="1066800">
            <a:lnSpc>
              <a:spcPct val="90000"/>
            </a:lnSpc>
            <a:spcBef>
              <a:spcPct val="0"/>
            </a:spcBef>
            <a:spcAft>
              <a:spcPct val="35000"/>
            </a:spcAft>
            <a:buNone/>
          </a:pPr>
          <a:r>
            <a:rPr lang="es-ES" sz="2400" kern="1200" dirty="0"/>
            <a:t>120</a:t>
          </a:r>
        </a:p>
      </dsp:txBody>
      <dsp:txXfrm>
        <a:off x="643" y="391602"/>
        <a:ext cx="2508627" cy="1505176"/>
      </dsp:txXfrm>
    </dsp:sp>
    <dsp:sp modelId="{26102185-C2A4-724F-8746-9F2F8CF2E4EA}">
      <dsp:nvSpPr>
        <dsp:cNvPr id="0" name=""/>
        <dsp:cNvSpPr/>
      </dsp:nvSpPr>
      <dsp:spPr>
        <a:xfrm>
          <a:off x="2760133" y="391602"/>
          <a:ext cx="2508627" cy="1505176"/>
        </a:xfrm>
        <a:prstGeom prst="rect">
          <a:avLst/>
        </a:prstGeom>
        <a:gradFill rotWithShape="0">
          <a:gsLst>
            <a:gs pos="0">
              <a:schemeClr val="accent2">
                <a:hueOff val="1560507"/>
                <a:satOff val="-1946"/>
                <a:lumOff val="458"/>
                <a:alphaOff val="0"/>
                <a:tint val="50000"/>
                <a:satMod val="300000"/>
              </a:schemeClr>
            </a:gs>
            <a:gs pos="35000">
              <a:schemeClr val="accent2">
                <a:hueOff val="1560507"/>
                <a:satOff val="-1946"/>
                <a:lumOff val="458"/>
                <a:alphaOff val="0"/>
                <a:tint val="37000"/>
                <a:satMod val="300000"/>
              </a:schemeClr>
            </a:gs>
            <a:gs pos="100000">
              <a:schemeClr val="accent2">
                <a:hueOff val="1560507"/>
                <a:satOff val="-1946"/>
                <a:lumOff val="4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Petición de información</a:t>
          </a:r>
        </a:p>
        <a:p>
          <a:pPr marL="0" lvl="0" indent="0" algn="ctr" defTabSz="1066800">
            <a:lnSpc>
              <a:spcPct val="90000"/>
            </a:lnSpc>
            <a:spcBef>
              <a:spcPct val="0"/>
            </a:spcBef>
            <a:spcAft>
              <a:spcPct val="35000"/>
            </a:spcAft>
            <a:buNone/>
          </a:pPr>
          <a:r>
            <a:rPr lang="es-ES" sz="2400" kern="1200" dirty="0"/>
            <a:t>34</a:t>
          </a:r>
        </a:p>
      </dsp:txBody>
      <dsp:txXfrm>
        <a:off x="2760133" y="391602"/>
        <a:ext cx="2508627" cy="1505176"/>
      </dsp:txXfrm>
    </dsp:sp>
    <dsp:sp modelId="{B76ED8D2-E978-E746-AFB0-21DDA653FA72}">
      <dsp:nvSpPr>
        <dsp:cNvPr id="0" name=""/>
        <dsp:cNvSpPr/>
      </dsp:nvSpPr>
      <dsp:spPr>
        <a:xfrm>
          <a:off x="643" y="2147641"/>
          <a:ext cx="2508627" cy="1505176"/>
        </a:xfrm>
        <a:prstGeom prst="rect">
          <a:avLst/>
        </a:prstGeom>
        <a:gradFill rotWithShape="0">
          <a:gsLst>
            <a:gs pos="0">
              <a:schemeClr val="accent2">
                <a:hueOff val="3121013"/>
                <a:satOff val="-3893"/>
                <a:lumOff val="915"/>
                <a:alphaOff val="0"/>
                <a:tint val="50000"/>
                <a:satMod val="300000"/>
              </a:schemeClr>
            </a:gs>
            <a:gs pos="35000">
              <a:schemeClr val="accent2">
                <a:hueOff val="3121013"/>
                <a:satOff val="-3893"/>
                <a:lumOff val="915"/>
                <a:alphaOff val="0"/>
                <a:tint val="37000"/>
                <a:satMod val="300000"/>
              </a:schemeClr>
            </a:gs>
            <a:gs pos="100000">
              <a:schemeClr val="accent2">
                <a:hueOff val="3121013"/>
                <a:satOff val="-3893"/>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Petición de Interés General</a:t>
          </a:r>
        </a:p>
        <a:p>
          <a:pPr marL="0" lvl="0" indent="0" algn="ctr" defTabSz="1066800">
            <a:lnSpc>
              <a:spcPct val="90000"/>
            </a:lnSpc>
            <a:spcBef>
              <a:spcPct val="0"/>
            </a:spcBef>
            <a:spcAft>
              <a:spcPct val="35000"/>
            </a:spcAft>
            <a:buNone/>
          </a:pPr>
          <a:r>
            <a:rPr lang="es-ES" sz="2400" kern="1200" dirty="0"/>
            <a:t>2</a:t>
          </a:r>
        </a:p>
      </dsp:txBody>
      <dsp:txXfrm>
        <a:off x="643" y="2147641"/>
        <a:ext cx="2508627" cy="1505176"/>
      </dsp:txXfrm>
    </dsp:sp>
    <dsp:sp modelId="{BE918DF8-B5CD-1E4C-861D-3125AA0F3D89}">
      <dsp:nvSpPr>
        <dsp:cNvPr id="0" name=""/>
        <dsp:cNvSpPr/>
      </dsp:nvSpPr>
      <dsp:spPr>
        <a:xfrm>
          <a:off x="2760133" y="2147641"/>
          <a:ext cx="2508627" cy="1505176"/>
        </a:xfrm>
        <a:prstGeom prst="rect">
          <a:avLst/>
        </a:prstGeom>
        <a:gradFill rotWithShape="0">
          <a:gsLst>
            <a:gs pos="0">
              <a:schemeClr val="accent2">
                <a:hueOff val="4681520"/>
                <a:satOff val="-5839"/>
                <a:lumOff val="1373"/>
                <a:alphaOff val="0"/>
                <a:tint val="50000"/>
                <a:satMod val="300000"/>
              </a:schemeClr>
            </a:gs>
            <a:gs pos="35000">
              <a:schemeClr val="accent2">
                <a:hueOff val="4681520"/>
                <a:satOff val="-5839"/>
                <a:lumOff val="1373"/>
                <a:alphaOff val="0"/>
                <a:tint val="37000"/>
                <a:satMod val="300000"/>
              </a:schemeClr>
            </a:gs>
            <a:gs pos="100000">
              <a:schemeClr val="accent2">
                <a:hueOff val="4681520"/>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kern="1200" dirty="0"/>
            <a:t>Queja</a:t>
          </a:r>
        </a:p>
        <a:p>
          <a:pPr marL="0" lvl="0" indent="0" algn="ctr" defTabSz="1244600">
            <a:lnSpc>
              <a:spcPct val="90000"/>
            </a:lnSpc>
            <a:spcBef>
              <a:spcPct val="0"/>
            </a:spcBef>
            <a:spcAft>
              <a:spcPct val="35000"/>
            </a:spcAft>
            <a:buNone/>
          </a:pPr>
          <a:r>
            <a:rPr lang="es-ES" sz="2800" kern="1200" dirty="0"/>
            <a:t>1</a:t>
          </a:r>
        </a:p>
      </dsp:txBody>
      <dsp:txXfrm>
        <a:off x="2760133" y="2147641"/>
        <a:ext cx="2508627" cy="15051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988117-3228-804A-83C1-8B080D4981F2}">
      <dsp:nvSpPr>
        <dsp:cNvPr id="0" name=""/>
        <dsp:cNvSpPr/>
      </dsp:nvSpPr>
      <dsp:spPr>
        <a:xfrm>
          <a:off x="1983483" y="1740969"/>
          <a:ext cx="1336352" cy="1336352"/>
        </a:xfrm>
        <a:prstGeom prst="ellipse">
          <a:avLst/>
        </a:prstGeom>
        <a:gradFill rotWithShape="0">
          <a:gsLst>
            <a:gs pos="0">
              <a:schemeClr val="accent3">
                <a:alpha val="80000"/>
                <a:hueOff val="0"/>
                <a:satOff val="0"/>
                <a:lumOff val="0"/>
                <a:alphaOff val="0"/>
                <a:shade val="51000"/>
                <a:satMod val="130000"/>
              </a:schemeClr>
            </a:gs>
            <a:gs pos="80000">
              <a:schemeClr val="accent3">
                <a:alpha val="80000"/>
                <a:hueOff val="0"/>
                <a:satOff val="0"/>
                <a:lumOff val="0"/>
                <a:alphaOff val="0"/>
                <a:shade val="93000"/>
                <a:satMod val="130000"/>
              </a:schemeClr>
            </a:gs>
            <a:gs pos="100000">
              <a:schemeClr val="accent3">
                <a:alpha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ES" sz="1800" b="1" kern="1200" dirty="0">
              <a:solidFill>
                <a:schemeClr val="tx1"/>
              </a:solidFill>
            </a:rPr>
            <a:t>157 Enero -Marzo</a:t>
          </a:r>
        </a:p>
      </dsp:txBody>
      <dsp:txXfrm>
        <a:off x="2179187" y="1936673"/>
        <a:ext cx="944944" cy="944944"/>
      </dsp:txXfrm>
    </dsp:sp>
    <dsp:sp modelId="{24903964-467D-FA48-8DE3-6043F40557F4}">
      <dsp:nvSpPr>
        <dsp:cNvPr id="0" name=""/>
        <dsp:cNvSpPr/>
      </dsp:nvSpPr>
      <dsp:spPr>
        <a:xfrm rot="16200000">
          <a:off x="2450701" y="1517027"/>
          <a:ext cx="401916" cy="45966"/>
        </a:xfrm>
        <a:custGeom>
          <a:avLst/>
          <a:gdLst/>
          <a:ahLst/>
          <a:cxnLst/>
          <a:rect l="0" t="0" r="0" b="0"/>
          <a:pathLst>
            <a:path>
              <a:moveTo>
                <a:pt x="0" y="22983"/>
              </a:moveTo>
              <a:lnTo>
                <a:pt x="401916" y="22983"/>
              </a:lnTo>
            </a:path>
          </a:pathLst>
        </a:custGeom>
        <a:noFill/>
        <a:ln w="2540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2641612" y="1529963"/>
        <a:ext cx="20095" cy="20095"/>
      </dsp:txXfrm>
    </dsp:sp>
    <dsp:sp modelId="{22E5AADD-6F6B-9B45-8E2A-BBA36163D47D}">
      <dsp:nvSpPr>
        <dsp:cNvPr id="0" name=""/>
        <dsp:cNvSpPr/>
      </dsp:nvSpPr>
      <dsp:spPr>
        <a:xfrm>
          <a:off x="1983483" y="2700"/>
          <a:ext cx="1336352" cy="1336352"/>
        </a:xfrm>
        <a:prstGeom prst="ellipse">
          <a:avLst/>
        </a:prstGeom>
        <a:gradFill rotWithShape="0">
          <a:gsLst>
            <a:gs pos="0">
              <a:schemeClr val="accent3">
                <a:alpha val="90000"/>
                <a:hueOff val="0"/>
                <a:satOff val="0"/>
                <a:lumOff val="0"/>
                <a:alphaOff val="0"/>
                <a:shade val="51000"/>
                <a:satMod val="130000"/>
              </a:schemeClr>
            </a:gs>
            <a:gs pos="80000">
              <a:schemeClr val="accent3">
                <a:alpha val="90000"/>
                <a:hueOff val="0"/>
                <a:satOff val="0"/>
                <a:lumOff val="0"/>
                <a:alphaOff val="0"/>
                <a:shade val="93000"/>
                <a:satMod val="130000"/>
              </a:schemeClr>
            </a:gs>
            <a:gs pos="100000">
              <a:schemeClr val="accent3">
                <a:alpha val="9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1"/>
              </a:solidFill>
            </a:rPr>
            <a:t>24 </a:t>
          </a:r>
        </a:p>
        <a:p>
          <a:pPr marL="0" lvl="0" indent="0" algn="ctr" defTabSz="711200">
            <a:lnSpc>
              <a:spcPct val="90000"/>
            </a:lnSpc>
            <a:spcBef>
              <a:spcPct val="0"/>
            </a:spcBef>
            <a:spcAft>
              <a:spcPct val="35000"/>
            </a:spcAft>
            <a:buNone/>
          </a:pPr>
          <a:r>
            <a:rPr lang="es-ES" sz="1600" b="1" kern="1200" dirty="0">
              <a:solidFill>
                <a:schemeClr val="tx1"/>
              </a:solidFill>
            </a:rPr>
            <a:t>Pendiente de respuesta </a:t>
          </a:r>
        </a:p>
      </dsp:txBody>
      <dsp:txXfrm>
        <a:off x="2179187" y="198404"/>
        <a:ext cx="944944" cy="944944"/>
      </dsp:txXfrm>
    </dsp:sp>
    <dsp:sp modelId="{3D7A4791-3618-544F-95F5-FC504178AB0D}">
      <dsp:nvSpPr>
        <dsp:cNvPr id="0" name=""/>
        <dsp:cNvSpPr/>
      </dsp:nvSpPr>
      <dsp:spPr>
        <a:xfrm rot="1800000">
          <a:off x="3203394" y="2820729"/>
          <a:ext cx="401916" cy="45966"/>
        </a:xfrm>
        <a:custGeom>
          <a:avLst/>
          <a:gdLst/>
          <a:ahLst/>
          <a:cxnLst/>
          <a:rect l="0" t="0" r="0" b="0"/>
          <a:pathLst>
            <a:path>
              <a:moveTo>
                <a:pt x="0" y="22983"/>
              </a:moveTo>
              <a:lnTo>
                <a:pt x="401916" y="22983"/>
              </a:lnTo>
            </a:path>
          </a:pathLst>
        </a:custGeom>
        <a:noFill/>
        <a:ln w="2540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394304" y="2833665"/>
        <a:ext cx="20095" cy="20095"/>
      </dsp:txXfrm>
    </dsp:sp>
    <dsp:sp modelId="{056AA2AF-A6FA-F34F-88AA-FFF310E91C55}">
      <dsp:nvSpPr>
        <dsp:cNvPr id="0" name=""/>
        <dsp:cNvSpPr/>
      </dsp:nvSpPr>
      <dsp:spPr>
        <a:xfrm>
          <a:off x="3488868" y="2610104"/>
          <a:ext cx="1336352" cy="1336352"/>
        </a:xfrm>
        <a:prstGeom prst="ellipse">
          <a:avLst/>
        </a:prstGeom>
        <a:gradFill rotWithShape="0">
          <a:gsLst>
            <a:gs pos="0">
              <a:schemeClr val="accent3">
                <a:alpha val="90000"/>
                <a:hueOff val="0"/>
                <a:satOff val="0"/>
                <a:lumOff val="0"/>
                <a:alphaOff val="-20000"/>
                <a:shade val="51000"/>
                <a:satMod val="130000"/>
              </a:schemeClr>
            </a:gs>
            <a:gs pos="80000">
              <a:schemeClr val="accent3">
                <a:alpha val="90000"/>
                <a:hueOff val="0"/>
                <a:satOff val="0"/>
                <a:lumOff val="0"/>
                <a:alphaOff val="-20000"/>
                <a:shade val="93000"/>
                <a:satMod val="130000"/>
              </a:schemeClr>
            </a:gs>
            <a:gs pos="100000">
              <a:schemeClr val="accent3">
                <a:alpha val="90000"/>
                <a:hueOff val="0"/>
                <a:satOff val="0"/>
                <a:lumOff val="0"/>
                <a:alphaOff val="-2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1"/>
              </a:solidFill>
            </a:rPr>
            <a:t>100 Dentro de los términos</a:t>
          </a:r>
          <a:r>
            <a:rPr lang="es-ES" sz="1600" kern="1200" dirty="0"/>
            <a:t>.</a:t>
          </a:r>
        </a:p>
      </dsp:txBody>
      <dsp:txXfrm>
        <a:off x="3684572" y="2805808"/>
        <a:ext cx="944944" cy="944944"/>
      </dsp:txXfrm>
    </dsp:sp>
    <dsp:sp modelId="{D46CA3DE-12D7-2B43-B551-26A78D016F6C}">
      <dsp:nvSpPr>
        <dsp:cNvPr id="0" name=""/>
        <dsp:cNvSpPr/>
      </dsp:nvSpPr>
      <dsp:spPr>
        <a:xfrm rot="9172670">
          <a:off x="1563531" y="2809794"/>
          <a:ext cx="522135" cy="45966"/>
        </a:xfrm>
        <a:custGeom>
          <a:avLst/>
          <a:gdLst/>
          <a:ahLst/>
          <a:cxnLst/>
          <a:rect l="0" t="0" r="0" b="0"/>
          <a:pathLst>
            <a:path>
              <a:moveTo>
                <a:pt x="0" y="22983"/>
              </a:moveTo>
              <a:lnTo>
                <a:pt x="522135" y="22983"/>
              </a:lnTo>
            </a:path>
          </a:pathLst>
        </a:custGeom>
        <a:noFill/>
        <a:ln w="25400" cap="flat" cmpd="sng" algn="ctr">
          <a:solidFill>
            <a:schemeClr val="accent3">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rot="10800000">
        <a:off x="1811545" y="2819724"/>
        <a:ext cx="26106" cy="26106"/>
      </dsp:txXfrm>
    </dsp:sp>
    <dsp:sp modelId="{69280874-1DD5-BB49-A344-2B49707FDCA5}">
      <dsp:nvSpPr>
        <dsp:cNvPr id="0" name=""/>
        <dsp:cNvSpPr/>
      </dsp:nvSpPr>
      <dsp:spPr>
        <a:xfrm>
          <a:off x="211053" y="2612804"/>
          <a:ext cx="1477029" cy="1336352"/>
        </a:xfrm>
        <a:prstGeom prst="ellipse">
          <a:avLst/>
        </a:prstGeom>
        <a:gradFill rotWithShape="0">
          <a:gsLst>
            <a:gs pos="0">
              <a:schemeClr val="accent3">
                <a:alpha val="90000"/>
                <a:hueOff val="0"/>
                <a:satOff val="0"/>
                <a:lumOff val="0"/>
                <a:alphaOff val="-40000"/>
                <a:shade val="51000"/>
                <a:satMod val="130000"/>
              </a:schemeClr>
            </a:gs>
            <a:gs pos="80000">
              <a:schemeClr val="accent3">
                <a:alpha val="90000"/>
                <a:hueOff val="0"/>
                <a:satOff val="0"/>
                <a:lumOff val="0"/>
                <a:alphaOff val="-40000"/>
                <a:shade val="93000"/>
                <a:satMod val="130000"/>
              </a:schemeClr>
            </a:gs>
            <a:gs pos="100000">
              <a:schemeClr val="accent3">
                <a:alpha val="90000"/>
                <a:hueOff val="0"/>
                <a:satOff val="0"/>
                <a:lumOff val="0"/>
                <a:alphaOff val="-4000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1"/>
              </a:solidFill>
            </a:rPr>
            <a:t>32</a:t>
          </a:r>
          <a:r>
            <a:rPr lang="es-ES" sz="1200" b="1" kern="1200" dirty="0">
              <a:solidFill>
                <a:schemeClr val="tx1"/>
              </a:solidFill>
            </a:rPr>
            <a:t> </a:t>
          </a:r>
          <a:r>
            <a:rPr lang="es-ES" sz="1600" b="1" kern="1200" dirty="0">
              <a:solidFill>
                <a:schemeClr val="tx1"/>
              </a:solidFill>
            </a:rPr>
            <a:t>respuesta</a:t>
          </a:r>
          <a:r>
            <a:rPr lang="es-ES" sz="1200" b="1" kern="1200" dirty="0">
              <a:solidFill>
                <a:schemeClr val="tx1"/>
              </a:solidFill>
            </a:rPr>
            <a:t> </a:t>
          </a:r>
          <a:r>
            <a:rPr lang="es-ES" sz="1600" b="1" kern="1200" dirty="0">
              <a:solidFill>
                <a:schemeClr val="tx1"/>
              </a:solidFill>
            </a:rPr>
            <a:t>extemporáneamente</a:t>
          </a:r>
          <a:endParaRPr lang="es-ES" sz="1200" b="1" kern="1200" dirty="0">
            <a:solidFill>
              <a:schemeClr val="tx1"/>
            </a:solidFill>
          </a:endParaRPr>
        </a:p>
      </dsp:txBody>
      <dsp:txXfrm>
        <a:off x="427359" y="2808508"/>
        <a:ext cx="1044417" cy="94494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500" b="1" i="0">
                <a:solidFill>
                  <a:schemeClr val="bg1"/>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7/24/25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5321300"/>
            <a:ext cx="12192000" cy="1536700"/>
          </a:xfrm>
          <a:prstGeom prst="rect">
            <a:avLst/>
          </a:prstGeom>
        </p:spPr>
      </p:pic>
      <p:pic>
        <p:nvPicPr>
          <p:cNvPr id="17" name="bg object 17"/>
          <p:cNvPicPr/>
          <p:nvPr/>
        </p:nvPicPr>
        <p:blipFill>
          <a:blip r:embed="rId8" cstate="print"/>
          <a:stretch>
            <a:fillRect/>
          </a:stretch>
        </p:blipFill>
        <p:spPr>
          <a:xfrm>
            <a:off x="10767364" y="195179"/>
            <a:ext cx="999156" cy="975038"/>
          </a:xfrm>
          <a:prstGeom prst="rect">
            <a:avLst/>
          </a:prstGeom>
        </p:spPr>
      </p:pic>
      <p:sp>
        <p:nvSpPr>
          <p:cNvPr id="2" name="Holder 2"/>
          <p:cNvSpPr>
            <a:spLocks noGrp="1"/>
          </p:cNvSpPr>
          <p:nvPr>
            <p:ph type="title"/>
          </p:nvPr>
        </p:nvSpPr>
        <p:spPr>
          <a:xfrm>
            <a:off x="969518" y="168097"/>
            <a:ext cx="10252963" cy="1093470"/>
          </a:xfrm>
          <a:prstGeom prst="rect">
            <a:avLst/>
          </a:prstGeom>
        </p:spPr>
        <p:txBody>
          <a:bodyPr wrap="square" lIns="0" tIns="0" rIns="0" bIns="0">
            <a:spAutoFit/>
          </a:bodyPr>
          <a:lstStyle>
            <a:lvl1pPr>
              <a:defRPr sz="3500" b="1" i="0">
                <a:solidFill>
                  <a:schemeClr val="bg1"/>
                </a:solidFill>
                <a:latin typeface="Verdana"/>
                <a:cs typeface="Verdana"/>
              </a:defRPr>
            </a:lvl1pPr>
          </a:lstStyle>
          <a:p>
            <a:endParaRPr/>
          </a:p>
        </p:txBody>
      </p:sp>
      <p:sp>
        <p:nvSpPr>
          <p:cNvPr id="3" name="Holder 3"/>
          <p:cNvSpPr>
            <a:spLocks noGrp="1"/>
          </p:cNvSpPr>
          <p:nvPr>
            <p:ph type="body" idx="1"/>
          </p:nvPr>
        </p:nvSpPr>
        <p:spPr>
          <a:xfrm>
            <a:off x="2176081" y="2048065"/>
            <a:ext cx="7458075" cy="25273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7/24/25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19.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8.png"/><Relationship Id="rId2" Type="http://schemas.openxmlformats.org/officeDocument/2006/relationships/image" Target="../media/image4.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6.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esant.com.co/derechos-de-petic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12344400" cy="6857997"/>
          </a:xfrm>
          <a:prstGeom prst="rect">
            <a:avLst/>
          </a:prstGeom>
        </p:spPr>
      </p:pic>
      <p:sp>
        <p:nvSpPr>
          <p:cNvPr id="3" name="object 3"/>
          <p:cNvSpPr txBox="1">
            <a:spLocks noGrp="1"/>
          </p:cNvSpPr>
          <p:nvPr>
            <p:ph type="title"/>
          </p:nvPr>
        </p:nvSpPr>
        <p:spPr>
          <a:xfrm>
            <a:off x="2971800" y="3581400"/>
            <a:ext cx="5217160" cy="1397819"/>
          </a:xfrm>
          <a:prstGeom prst="rect">
            <a:avLst/>
          </a:prstGeom>
        </p:spPr>
        <p:txBody>
          <a:bodyPr vert="horz" wrap="square" lIns="0" tIns="12700" rIns="0" bIns="0" rtlCol="0">
            <a:spAutoFit/>
          </a:bodyPr>
          <a:lstStyle/>
          <a:p>
            <a:pPr marL="771525" marR="5080" indent="-759460" algn="ctr">
              <a:lnSpc>
                <a:spcPct val="100000"/>
              </a:lnSpc>
              <a:spcBef>
                <a:spcPts val="100"/>
              </a:spcBef>
            </a:pPr>
            <a:r>
              <a:rPr spc="-170" dirty="0">
                <a:solidFill>
                  <a:schemeClr val="tx2">
                    <a:lumMod val="50000"/>
                  </a:schemeClr>
                </a:solidFill>
              </a:rPr>
              <a:t>INFORME</a:t>
            </a:r>
            <a:r>
              <a:rPr spc="-254" dirty="0">
                <a:solidFill>
                  <a:schemeClr val="tx2">
                    <a:lumMod val="50000"/>
                  </a:schemeClr>
                </a:solidFill>
              </a:rPr>
              <a:t> </a:t>
            </a:r>
            <a:r>
              <a:rPr spc="-30" dirty="0">
                <a:solidFill>
                  <a:schemeClr val="tx2">
                    <a:lumMod val="50000"/>
                  </a:schemeClr>
                </a:solidFill>
              </a:rPr>
              <a:t>DE</a:t>
            </a:r>
            <a:r>
              <a:rPr spc="-229" dirty="0">
                <a:solidFill>
                  <a:schemeClr val="tx2">
                    <a:lumMod val="50000"/>
                  </a:schemeClr>
                </a:solidFill>
              </a:rPr>
              <a:t> </a:t>
            </a:r>
            <a:r>
              <a:rPr spc="-105" dirty="0">
                <a:solidFill>
                  <a:schemeClr val="tx2">
                    <a:lumMod val="50000"/>
                  </a:schemeClr>
                </a:solidFill>
              </a:rPr>
              <a:t>PQRSD</a:t>
            </a:r>
            <a:r>
              <a:rPr spc="-254" dirty="0">
                <a:solidFill>
                  <a:schemeClr val="tx2">
                    <a:lumMod val="50000"/>
                  </a:schemeClr>
                </a:solidFill>
              </a:rPr>
              <a:t> </a:t>
            </a:r>
            <a:r>
              <a:rPr spc="-645" dirty="0">
                <a:solidFill>
                  <a:schemeClr val="tx2">
                    <a:lumMod val="50000"/>
                  </a:schemeClr>
                </a:solidFill>
              </a:rPr>
              <a:t>I </a:t>
            </a:r>
            <a:r>
              <a:rPr lang="en-US" spc="-90" dirty="0">
                <a:solidFill>
                  <a:schemeClr val="tx2">
                    <a:lumMod val="50000"/>
                  </a:schemeClr>
                </a:solidFill>
              </a:rPr>
              <a:t>TRIM</a:t>
            </a:r>
            <a:r>
              <a:rPr spc="-70" dirty="0">
                <a:solidFill>
                  <a:schemeClr val="tx2">
                    <a:lumMod val="50000"/>
                  </a:schemeClr>
                </a:solidFill>
              </a:rPr>
              <a:t>E</a:t>
            </a:r>
            <a:r>
              <a:rPr spc="-195" dirty="0">
                <a:solidFill>
                  <a:schemeClr val="tx2">
                    <a:lumMod val="50000"/>
                  </a:schemeClr>
                </a:solidFill>
              </a:rPr>
              <a:t>STRE</a:t>
            </a:r>
            <a:r>
              <a:rPr spc="-254" dirty="0">
                <a:solidFill>
                  <a:schemeClr val="tx2">
                    <a:lumMod val="50000"/>
                  </a:schemeClr>
                </a:solidFill>
              </a:rPr>
              <a:t> </a:t>
            </a:r>
            <a:r>
              <a:rPr spc="-370" dirty="0">
                <a:solidFill>
                  <a:schemeClr val="tx2">
                    <a:lumMod val="50000"/>
                  </a:schemeClr>
                </a:solidFill>
              </a:rPr>
              <a:t>202</a:t>
            </a:r>
            <a:r>
              <a:rPr lang="en-US" spc="-370" dirty="0">
                <a:solidFill>
                  <a:schemeClr val="tx2">
                    <a:lumMod val="50000"/>
                  </a:schemeClr>
                </a:solidFill>
              </a:rPr>
              <a:t>5</a:t>
            </a:r>
            <a:br>
              <a:rPr lang="en-US" spc="-370" dirty="0">
                <a:solidFill>
                  <a:schemeClr val="tx2">
                    <a:lumMod val="50000"/>
                  </a:schemeClr>
                </a:solidFill>
              </a:rPr>
            </a:br>
            <a:r>
              <a:rPr lang="en-US" sz="2000" spc="-225" dirty="0">
                <a:solidFill>
                  <a:schemeClr val="tx2">
                    <a:lumMod val="50000"/>
                  </a:schemeClr>
                </a:solidFill>
              </a:rPr>
              <a:t>ENERO</a:t>
            </a:r>
            <a:r>
              <a:rPr lang="en-US" sz="2000" spc="-229" dirty="0">
                <a:solidFill>
                  <a:schemeClr val="tx2">
                    <a:lumMod val="50000"/>
                  </a:schemeClr>
                </a:solidFill>
              </a:rPr>
              <a:t> </a:t>
            </a:r>
            <a:r>
              <a:rPr lang="en-US" sz="2000" spc="-480" dirty="0">
                <a:solidFill>
                  <a:schemeClr val="tx2">
                    <a:lumMod val="50000"/>
                  </a:schemeClr>
                </a:solidFill>
                <a:latin typeface="Tahoma"/>
                <a:cs typeface="Tahoma"/>
              </a:rPr>
              <a:t>–</a:t>
            </a:r>
            <a:r>
              <a:rPr lang="en-US" sz="2000" spc="-70" dirty="0">
                <a:solidFill>
                  <a:schemeClr val="tx2">
                    <a:lumMod val="50000"/>
                  </a:schemeClr>
                </a:solidFill>
                <a:latin typeface="Tahoma"/>
                <a:cs typeface="Tahoma"/>
              </a:rPr>
              <a:t> </a:t>
            </a:r>
            <a:r>
              <a:rPr lang="en-US" sz="2000" spc="-220" dirty="0">
                <a:solidFill>
                  <a:schemeClr val="tx2">
                    <a:lumMod val="50000"/>
                  </a:schemeClr>
                </a:solidFill>
                <a:latin typeface="Tahoma"/>
                <a:cs typeface="Tahoma"/>
              </a:rPr>
              <a:t>MARZO</a:t>
            </a:r>
            <a:r>
              <a:rPr lang="en-US" sz="2000" spc="-245" dirty="0">
                <a:solidFill>
                  <a:schemeClr val="tx2">
                    <a:lumMod val="50000"/>
                  </a:schemeClr>
                </a:solidFill>
              </a:rPr>
              <a:t> </a:t>
            </a:r>
            <a:r>
              <a:rPr lang="en-US" sz="2000" spc="-30" dirty="0">
                <a:solidFill>
                  <a:schemeClr val="tx2">
                    <a:lumMod val="50000"/>
                  </a:schemeClr>
                </a:solidFill>
              </a:rPr>
              <a:t>DE</a:t>
            </a:r>
            <a:r>
              <a:rPr lang="en-US" sz="2000" spc="-229" dirty="0">
                <a:solidFill>
                  <a:schemeClr val="tx2">
                    <a:lumMod val="50000"/>
                  </a:schemeClr>
                </a:solidFill>
              </a:rPr>
              <a:t> </a:t>
            </a:r>
            <a:r>
              <a:rPr lang="en-US" sz="2000" spc="-370" dirty="0">
                <a:solidFill>
                  <a:schemeClr val="tx2">
                    <a:lumMod val="50000"/>
                  </a:schemeClr>
                </a:solidFill>
              </a:rPr>
              <a:t>2025</a:t>
            </a:r>
            <a:endParaRPr spc="-370" dirty="0">
              <a:solidFill>
                <a:schemeClr val="tx2">
                  <a:lumMod val="50000"/>
                </a:schemeClr>
              </a:solidFill>
            </a:endParaRPr>
          </a:p>
        </p:txBody>
      </p:sp>
      <p:sp>
        <p:nvSpPr>
          <p:cNvPr id="5" name="CuadroTexto 4">
            <a:extLst>
              <a:ext uri="{FF2B5EF4-FFF2-40B4-BE49-F238E27FC236}">
                <a16:creationId xmlns:a16="http://schemas.microsoft.com/office/drawing/2014/main" id="{2DE8C1EF-4B05-B976-C8B9-2E4E7B6EDF6D}"/>
              </a:ext>
            </a:extLst>
          </p:cNvPr>
          <p:cNvSpPr txBox="1"/>
          <p:nvPr/>
        </p:nvSpPr>
        <p:spPr>
          <a:xfrm>
            <a:off x="304800" y="5867400"/>
            <a:ext cx="6194120" cy="843821"/>
          </a:xfrm>
          <a:prstGeom prst="rect">
            <a:avLst/>
          </a:prstGeom>
          <a:noFill/>
        </p:spPr>
        <p:txBody>
          <a:bodyPr wrap="square">
            <a:spAutoFit/>
          </a:bodyPr>
          <a:lstStyle/>
          <a:p>
            <a:pPr marL="12700" marR="5080">
              <a:lnSpc>
                <a:spcPct val="100000"/>
              </a:lnSpc>
              <a:spcBef>
                <a:spcPts val="95"/>
              </a:spcBef>
            </a:pPr>
            <a:r>
              <a:rPr lang="es-ES" sz="1600" b="1" spc="-85" dirty="0">
                <a:solidFill>
                  <a:srgbClr val="17406C"/>
                </a:solidFill>
                <a:latin typeface="Verdana"/>
                <a:cs typeface="Verdana"/>
              </a:rPr>
              <a:t>ARE</a:t>
            </a:r>
            <a:r>
              <a:rPr lang="es-ES" sz="1600" b="1" spc="-235" dirty="0">
                <a:solidFill>
                  <a:srgbClr val="17406C"/>
                </a:solidFill>
                <a:latin typeface="Verdana"/>
                <a:cs typeface="Verdana"/>
              </a:rPr>
              <a:t>A:</a:t>
            </a:r>
            <a:r>
              <a:rPr lang="es-ES" sz="1600" b="1" spc="-160" dirty="0">
                <a:solidFill>
                  <a:srgbClr val="17406C"/>
                </a:solidFill>
                <a:latin typeface="Verdana"/>
                <a:cs typeface="Verdana"/>
              </a:rPr>
              <a:t> </a:t>
            </a:r>
            <a:r>
              <a:rPr lang="es-ES" sz="1600" b="1" spc="-55" dirty="0">
                <a:solidFill>
                  <a:srgbClr val="17406C"/>
                </a:solidFill>
                <a:latin typeface="Verdana"/>
                <a:cs typeface="Verdana"/>
              </a:rPr>
              <a:t>C</a:t>
            </a:r>
            <a:r>
              <a:rPr lang="es-ES" sz="1600" b="1" spc="-60" dirty="0">
                <a:solidFill>
                  <a:srgbClr val="17406C"/>
                </a:solidFill>
                <a:latin typeface="Verdana"/>
                <a:cs typeface="Verdana"/>
              </a:rPr>
              <a:t>o</a:t>
            </a:r>
            <a:r>
              <a:rPr lang="es-ES" sz="1600" b="1" spc="-95" dirty="0">
                <a:solidFill>
                  <a:srgbClr val="17406C"/>
                </a:solidFill>
                <a:latin typeface="Verdana"/>
                <a:cs typeface="Verdana"/>
              </a:rPr>
              <a:t>n</a:t>
            </a:r>
            <a:r>
              <a:rPr lang="es-ES" sz="1600" b="1" spc="-70" dirty="0">
                <a:solidFill>
                  <a:srgbClr val="17406C"/>
                </a:solidFill>
                <a:latin typeface="Verdana"/>
                <a:cs typeface="Verdana"/>
              </a:rPr>
              <a:t>t</a:t>
            </a:r>
            <a:r>
              <a:rPr lang="es-ES" sz="1600" b="1" spc="-130" dirty="0">
                <a:solidFill>
                  <a:srgbClr val="17406C"/>
                </a:solidFill>
                <a:latin typeface="Verdana"/>
                <a:cs typeface="Verdana"/>
              </a:rPr>
              <a:t>r</a:t>
            </a:r>
            <a:r>
              <a:rPr lang="es-ES" sz="1600" b="1" spc="-185" dirty="0">
                <a:solidFill>
                  <a:srgbClr val="17406C"/>
                </a:solidFill>
                <a:latin typeface="Verdana"/>
                <a:cs typeface="Verdana"/>
              </a:rPr>
              <a:t>o</a:t>
            </a:r>
            <a:r>
              <a:rPr lang="es-ES" sz="1600" b="1" spc="-135" dirty="0">
                <a:solidFill>
                  <a:srgbClr val="17406C"/>
                </a:solidFill>
                <a:latin typeface="Verdana"/>
                <a:cs typeface="Verdana"/>
              </a:rPr>
              <a:t>l</a:t>
            </a:r>
            <a:r>
              <a:rPr lang="es-ES" sz="1600" b="1" spc="-130" dirty="0">
                <a:solidFill>
                  <a:srgbClr val="17406C"/>
                </a:solidFill>
                <a:latin typeface="Verdana"/>
                <a:cs typeface="Verdana"/>
              </a:rPr>
              <a:t> </a:t>
            </a:r>
            <a:r>
              <a:rPr lang="es-ES" sz="1600" b="1" spc="-280" dirty="0">
                <a:solidFill>
                  <a:srgbClr val="17406C"/>
                </a:solidFill>
                <a:latin typeface="Verdana"/>
                <a:cs typeface="Verdana"/>
              </a:rPr>
              <a:t>I</a:t>
            </a:r>
            <a:r>
              <a:rPr lang="es-ES" sz="1600" b="1" spc="-380" dirty="0">
                <a:solidFill>
                  <a:srgbClr val="17406C"/>
                </a:solidFill>
                <a:latin typeface="Verdana"/>
                <a:cs typeface="Verdana"/>
              </a:rPr>
              <a:t>n</a:t>
            </a:r>
            <a:r>
              <a:rPr lang="es-ES" sz="1600" b="1" spc="-80" dirty="0">
                <a:solidFill>
                  <a:srgbClr val="17406C"/>
                </a:solidFill>
                <a:latin typeface="Verdana"/>
                <a:cs typeface="Verdana"/>
              </a:rPr>
              <a:t>t</a:t>
            </a:r>
            <a:r>
              <a:rPr lang="es-ES" sz="1600" b="1" spc="-125" dirty="0">
                <a:solidFill>
                  <a:srgbClr val="17406C"/>
                </a:solidFill>
                <a:latin typeface="Verdana"/>
                <a:cs typeface="Verdana"/>
              </a:rPr>
              <a:t>e</a:t>
            </a:r>
            <a:r>
              <a:rPr lang="es-ES" sz="1600" b="1" spc="-110" dirty="0">
                <a:solidFill>
                  <a:srgbClr val="17406C"/>
                </a:solidFill>
                <a:latin typeface="Verdana"/>
                <a:cs typeface="Verdana"/>
              </a:rPr>
              <a:t>r</a:t>
            </a:r>
            <a:r>
              <a:rPr lang="es-ES" sz="1600" b="1" spc="-170" dirty="0">
                <a:solidFill>
                  <a:srgbClr val="17406C"/>
                </a:solidFill>
                <a:latin typeface="Verdana"/>
                <a:cs typeface="Verdana"/>
              </a:rPr>
              <a:t>n</a:t>
            </a:r>
            <a:r>
              <a:rPr lang="es-ES" sz="1600" b="1" spc="-105" dirty="0">
                <a:solidFill>
                  <a:srgbClr val="17406C"/>
                </a:solidFill>
                <a:latin typeface="Verdana"/>
                <a:cs typeface="Verdana"/>
              </a:rPr>
              <a:t>o</a:t>
            </a:r>
            <a:r>
              <a:rPr lang="es-ES" sz="1600" b="1" spc="-130" dirty="0">
                <a:solidFill>
                  <a:srgbClr val="17406C"/>
                </a:solidFill>
                <a:latin typeface="Verdana"/>
                <a:cs typeface="Verdana"/>
              </a:rPr>
              <a:t> </a:t>
            </a:r>
            <a:r>
              <a:rPr lang="es-ES" sz="1600" b="1" spc="-185" dirty="0">
                <a:solidFill>
                  <a:srgbClr val="17406C"/>
                </a:solidFill>
                <a:latin typeface="Verdana"/>
                <a:cs typeface="Verdana"/>
              </a:rPr>
              <a:t>y</a:t>
            </a:r>
            <a:r>
              <a:rPr lang="es-ES" sz="1600" b="1" spc="-165" dirty="0">
                <a:solidFill>
                  <a:srgbClr val="17406C"/>
                </a:solidFill>
                <a:latin typeface="Verdana"/>
                <a:cs typeface="Verdana"/>
              </a:rPr>
              <a:t> </a:t>
            </a:r>
            <a:r>
              <a:rPr lang="es-ES" sz="1600" b="1" spc="-70" dirty="0">
                <a:solidFill>
                  <a:srgbClr val="17406C"/>
                </a:solidFill>
                <a:latin typeface="Verdana"/>
                <a:cs typeface="Verdana"/>
              </a:rPr>
              <a:t>de</a:t>
            </a:r>
            <a:r>
              <a:rPr lang="es-ES" sz="1600" b="1" spc="-175" dirty="0">
                <a:solidFill>
                  <a:srgbClr val="17406C"/>
                </a:solidFill>
                <a:latin typeface="Verdana"/>
                <a:cs typeface="Verdana"/>
              </a:rPr>
              <a:t> </a:t>
            </a:r>
            <a:r>
              <a:rPr lang="es-ES" sz="1600" b="1" spc="-135" dirty="0">
                <a:solidFill>
                  <a:srgbClr val="17406C"/>
                </a:solidFill>
                <a:latin typeface="Verdana"/>
                <a:cs typeface="Verdana"/>
              </a:rPr>
              <a:t>Ges</a:t>
            </a:r>
            <a:r>
              <a:rPr lang="es-ES" sz="1600" b="1" spc="-100" dirty="0">
                <a:solidFill>
                  <a:srgbClr val="17406C"/>
                </a:solidFill>
                <a:latin typeface="Verdana"/>
                <a:cs typeface="Verdana"/>
              </a:rPr>
              <a:t>t</a:t>
            </a:r>
            <a:r>
              <a:rPr lang="es-ES" sz="1600" b="1" spc="-90" dirty="0">
                <a:solidFill>
                  <a:srgbClr val="17406C"/>
                </a:solidFill>
                <a:latin typeface="Verdana"/>
                <a:cs typeface="Verdana"/>
              </a:rPr>
              <a:t>ión </a:t>
            </a:r>
          </a:p>
          <a:p>
            <a:pPr marL="12700" marR="5080">
              <a:lnSpc>
                <a:spcPct val="100000"/>
              </a:lnSpc>
              <a:spcBef>
                <a:spcPts val="95"/>
              </a:spcBef>
            </a:pPr>
            <a:r>
              <a:rPr lang="es-ES" sz="1600" b="1" spc="-90" dirty="0">
                <a:solidFill>
                  <a:srgbClr val="17406C"/>
                </a:solidFill>
                <a:latin typeface="Verdana"/>
                <a:cs typeface="Verdana"/>
              </a:rPr>
              <a:t> </a:t>
            </a:r>
            <a:r>
              <a:rPr lang="es-ES" sz="1600" b="1" spc="-110" dirty="0">
                <a:solidFill>
                  <a:srgbClr val="17406C"/>
                </a:solidFill>
                <a:latin typeface="Verdana"/>
                <a:cs typeface="Verdana"/>
              </a:rPr>
              <a:t>JULIO CESAR ROMERO </a:t>
            </a:r>
            <a:endParaRPr lang="es-ES" sz="1600" dirty="0">
              <a:latin typeface="Verdana"/>
              <a:cs typeface="Verdana"/>
            </a:endParaRPr>
          </a:p>
          <a:p>
            <a:pPr marL="12700">
              <a:lnSpc>
                <a:spcPct val="100000"/>
              </a:lnSpc>
              <a:spcBef>
                <a:spcPts val="5"/>
              </a:spcBef>
            </a:pPr>
            <a:r>
              <a:rPr lang="es-ES" sz="1600" b="1" spc="-110" dirty="0">
                <a:solidFill>
                  <a:srgbClr val="17406C"/>
                </a:solidFill>
                <a:latin typeface="Verdana"/>
                <a:cs typeface="Verdana"/>
              </a:rPr>
              <a:t>Jefe</a:t>
            </a:r>
            <a:r>
              <a:rPr lang="es-ES" sz="1600" b="1" spc="-170" dirty="0">
                <a:solidFill>
                  <a:srgbClr val="17406C"/>
                </a:solidFill>
                <a:latin typeface="Verdana"/>
                <a:cs typeface="Verdana"/>
              </a:rPr>
              <a:t> </a:t>
            </a:r>
            <a:r>
              <a:rPr lang="es-ES" sz="1600" b="1" spc="-75" dirty="0">
                <a:solidFill>
                  <a:srgbClr val="17406C"/>
                </a:solidFill>
                <a:latin typeface="Verdana"/>
                <a:cs typeface="Verdana"/>
              </a:rPr>
              <a:t>de</a:t>
            </a:r>
            <a:r>
              <a:rPr lang="es-ES" sz="1600" b="1" spc="-180" dirty="0">
                <a:solidFill>
                  <a:srgbClr val="17406C"/>
                </a:solidFill>
                <a:latin typeface="Verdana"/>
                <a:cs typeface="Verdana"/>
              </a:rPr>
              <a:t> </a:t>
            </a:r>
            <a:r>
              <a:rPr lang="es-ES" sz="1600" b="1" spc="-5" dirty="0">
                <a:solidFill>
                  <a:srgbClr val="17406C"/>
                </a:solidFill>
                <a:latin typeface="Verdana"/>
                <a:cs typeface="Verdana"/>
              </a:rPr>
              <a:t>C</a:t>
            </a:r>
            <a:r>
              <a:rPr lang="es-ES" sz="1600" b="1" spc="-90" dirty="0">
                <a:solidFill>
                  <a:srgbClr val="17406C"/>
                </a:solidFill>
                <a:latin typeface="Verdana"/>
                <a:cs typeface="Verdana"/>
              </a:rPr>
              <a:t>o</a:t>
            </a:r>
            <a:r>
              <a:rPr lang="es-ES" sz="1600" b="1" spc="-105" dirty="0">
                <a:solidFill>
                  <a:srgbClr val="17406C"/>
                </a:solidFill>
                <a:latin typeface="Verdana"/>
                <a:cs typeface="Verdana"/>
              </a:rPr>
              <a:t>n</a:t>
            </a:r>
            <a:r>
              <a:rPr lang="es-ES" sz="1600" b="1" spc="-114" dirty="0">
                <a:solidFill>
                  <a:srgbClr val="17406C"/>
                </a:solidFill>
                <a:latin typeface="Verdana"/>
                <a:cs typeface="Verdana"/>
              </a:rPr>
              <a:t>tr</a:t>
            </a:r>
            <a:r>
              <a:rPr lang="es-ES" sz="1600" b="1" spc="-170" dirty="0">
                <a:solidFill>
                  <a:srgbClr val="17406C"/>
                </a:solidFill>
                <a:latin typeface="Verdana"/>
                <a:cs typeface="Verdana"/>
              </a:rPr>
              <a:t>o</a:t>
            </a:r>
            <a:r>
              <a:rPr lang="es-ES" sz="1600" b="1" spc="-135" dirty="0">
                <a:solidFill>
                  <a:srgbClr val="17406C"/>
                </a:solidFill>
                <a:latin typeface="Verdana"/>
                <a:cs typeface="Verdana"/>
              </a:rPr>
              <a:t>l</a:t>
            </a:r>
            <a:r>
              <a:rPr lang="es-ES" sz="1600" b="1" spc="-130" dirty="0">
                <a:solidFill>
                  <a:srgbClr val="17406C"/>
                </a:solidFill>
                <a:latin typeface="Verdana"/>
                <a:cs typeface="Verdana"/>
              </a:rPr>
              <a:t> </a:t>
            </a:r>
            <a:r>
              <a:rPr lang="es-ES" sz="1600" b="1" spc="-280" dirty="0">
                <a:solidFill>
                  <a:srgbClr val="17406C"/>
                </a:solidFill>
                <a:latin typeface="Verdana"/>
                <a:cs typeface="Verdana"/>
              </a:rPr>
              <a:t>I</a:t>
            </a:r>
            <a:r>
              <a:rPr lang="es-ES" sz="1600" b="1" spc="-375" dirty="0">
                <a:solidFill>
                  <a:srgbClr val="17406C"/>
                </a:solidFill>
                <a:latin typeface="Verdana"/>
                <a:cs typeface="Verdana"/>
              </a:rPr>
              <a:t>n</a:t>
            </a:r>
            <a:r>
              <a:rPr lang="es-ES" sz="1600" b="1" spc="-135" dirty="0">
                <a:solidFill>
                  <a:srgbClr val="17406C"/>
                </a:solidFill>
                <a:latin typeface="Verdana"/>
                <a:cs typeface="Verdana"/>
              </a:rPr>
              <a:t>te</a:t>
            </a:r>
            <a:r>
              <a:rPr lang="es-ES" sz="1600" b="1" spc="-130" dirty="0">
                <a:solidFill>
                  <a:srgbClr val="17406C"/>
                </a:solidFill>
                <a:latin typeface="Verdana"/>
                <a:cs typeface="Verdana"/>
              </a:rPr>
              <a:t>r</a:t>
            </a:r>
            <a:r>
              <a:rPr lang="es-ES" sz="1600" b="1" spc="-90" dirty="0">
                <a:solidFill>
                  <a:srgbClr val="17406C"/>
                </a:solidFill>
                <a:latin typeface="Verdana"/>
                <a:cs typeface="Verdana"/>
              </a:rPr>
              <a:t>no</a:t>
            </a:r>
            <a:endParaRPr lang="es-ES" sz="160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15334" y="538114"/>
            <a:ext cx="9858110" cy="350737"/>
          </a:xfrm>
          <a:prstGeom prst="rect">
            <a:avLst/>
          </a:prstGeom>
        </p:spPr>
        <p:txBody>
          <a:bodyPr vert="horz" wrap="square" lIns="0" tIns="12065" rIns="0" bIns="0" rtlCol="0">
            <a:spAutoFit/>
          </a:bodyPr>
          <a:lstStyle/>
          <a:p>
            <a:pPr marL="12700">
              <a:lnSpc>
                <a:spcPct val="100000"/>
              </a:lnSpc>
              <a:spcBef>
                <a:spcPts val="95"/>
              </a:spcBef>
            </a:pPr>
            <a:r>
              <a:rPr sz="2200" spc="-185" dirty="0">
                <a:solidFill>
                  <a:srgbClr val="000000"/>
                </a:solidFill>
              </a:rPr>
              <a:t>SEGU</a:t>
            </a:r>
            <a:r>
              <a:rPr sz="2200" spc="-145" dirty="0">
                <a:solidFill>
                  <a:srgbClr val="000000"/>
                </a:solidFill>
              </a:rPr>
              <a:t>I</a:t>
            </a:r>
            <a:r>
              <a:rPr sz="2200" spc="-135" dirty="0">
                <a:solidFill>
                  <a:srgbClr val="000000"/>
                </a:solidFill>
              </a:rPr>
              <a:t>MIENTO</a:t>
            </a:r>
            <a:r>
              <a:rPr sz="2200" spc="-100" dirty="0">
                <a:solidFill>
                  <a:srgbClr val="000000"/>
                </a:solidFill>
              </a:rPr>
              <a:t> </a:t>
            </a:r>
            <a:r>
              <a:rPr sz="2200" spc="-65" dirty="0">
                <a:solidFill>
                  <a:srgbClr val="000000"/>
                </a:solidFill>
              </a:rPr>
              <a:t>A</a:t>
            </a:r>
            <a:r>
              <a:rPr sz="2200" spc="-135" dirty="0">
                <a:solidFill>
                  <a:srgbClr val="000000"/>
                </a:solidFill>
              </a:rPr>
              <a:t> </a:t>
            </a:r>
            <a:r>
              <a:rPr sz="2200" spc="-114" dirty="0">
                <a:solidFill>
                  <a:srgbClr val="000000"/>
                </a:solidFill>
              </a:rPr>
              <a:t>LAS</a:t>
            </a:r>
            <a:r>
              <a:rPr sz="2200" spc="-140" dirty="0">
                <a:solidFill>
                  <a:srgbClr val="000000"/>
                </a:solidFill>
              </a:rPr>
              <a:t> </a:t>
            </a:r>
            <a:r>
              <a:rPr sz="2200" spc="-70" dirty="0">
                <a:solidFill>
                  <a:srgbClr val="000000"/>
                </a:solidFill>
              </a:rPr>
              <a:t>PQRSD</a:t>
            </a:r>
            <a:r>
              <a:rPr sz="2200" spc="-120" dirty="0">
                <a:solidFill>
                  <a:srgbClr val="000000"/>
                </a:solidFill>
              </a:rPr>
              <a:t> </a:t>
            </a:r>
            <a:r>
              <a:rPr sz="2200" spc="-75" dirty="0">
                <a:solidFill>
                  <a:srgbClr val="000000"/>
                </a:solidFill>
              </a:rPr>
              <a:t>RE</a:t>
            </a:r>
            <a:r>
              <a:rPr sz="2200" spc="-160" dirty="0">
                <a:solidFill>
                  <a:srgbClr val="000000"/>
                </a:solidFill>
              </a:rPr>
              <a:t>CI</a:t>
            </a:r>
            <a:r>
              <a:rPr sz="2200" spc="-200" dirty="0">
                <a:solidFill>
                  <a:srgbClr val="000000"/>
                </a:solidFill>
              </a:rPr>
              <a:t>B</a:t>
            </a:r>
            <a:r>
              <a:rPr sz="2200" spc="-185" dirty="0">
                <a:solidFill>
                  <a:srgbClr val="000000"/>
                </a:solidFill>
              </a:rPr>
              <a:t>ID</a:t>
            </a:r>
            <a:r>
              <a:rPr sz="2200" spc="-220" dirty="0">
                <a:solidFill>
                  <a:srgbClr val="000000"/>
                </a:solidFill>
              </a:rPr>
              <a:t>A</a:t>
            </a:r>
            <a:r>
              <a:rPr sz="2200" spc="-185" dirty="0">
                <a:solidFill>
                  <a:srgbClr val="000000"/>
                </a:solidFill>
              </a:rPr>
              <a:t>S</a:t>
            </a:r>
            <a:r>
              <a:rPr sz="2200" spc="-110" dirty="0">
                <a:solidFill>
                  <a:srgbClr val="000000"/>
                </a:solidFill>
              </a:rPr>
              <a:t> </a:t>
            </a:r>
            <a:r>
              <a:rPr sz="2200" spc="-60" dirty="0">
                <a:solidFill>
                  <a:srgbClr val="000000"/>
                </a:solidFill>
              </a:rPr>
              <a:t>EN</a:t>
            </a:r>
            <a:r>
              <a:rPr sz="2200" spc="-130" dirty="0">
                <a:solidFill>
                  <a:srgbClr val="000000"/>
                </a:solidFill>
              </a:rPr>
              <a:t> </a:t>
            </a:r>
            <a:r>
              <a:rPr sz="2200" spc="-60" dirty="0">
                <a:solidFill>
                  <a:srgbClr val="000000"/>
                </a:solidFill>
              </a:rPr>
              <a:t>EL</a:t>
            </a:r>
            <a:r>
              <a:rPr sz="2200" spc="-140" dirty="0">
                <a:solidFill>
                  <a:srgbClr val="000000"/>
                </a:solidFill>
              </a:rPr>
              <a:t> </a:t>
            </a:r>
            <a:r>
              <a:rPr lang="en-US" sz="2200" spc="-195" dirty="0">
                <a:solidFill>
                  <a:srgbClr val="000000"/>
                </a:solidFill>
              </a:rPr>
              <a:t>PRIMER TRIM</a:t>
            </a:r>
            <a:r>
              <a:rPr sz="2200" spc="-110" dirty="0">
                <a:solidFill>
                  <a:srgbClr val="000000"/>
                </a:solidFill>
              </a:rPr>
              <a:t>E</a:t>
            </a:r>
            <a:r>
              <a:rPr lang="en-US" sz="2200" spc="-110" dirty="0">
                <a:solidFill>
                  <a:srgbClr val="000000"/>
                </a:solidFill>
              </a:rPr>
              <a:t>STRE</a:t>
            </a:r>
            <a:endParaRPr sz="2200" dirty="0"/>
          </a:p>
        </p:txBody>
      </p:sp>
      <p:sp>
        <p:nvSpPr>
          <p:cNvPr id="4" name="object 4"/>
          <p:cNvSpPr/>
          <p:nvPr/>
        </p:nvSpPr>
        <p:spPr>
          <a:xfrm flipV="1">
            <a:off x="415334" y="958544"/>
            <a:ext cx="9648045" cy="51521"/>
          </a:xfrm>
          <a:custGeom>
            <a:avLst/>
            <a:gdLst/>
            <a:ahLst/>
            <a:cxnLst/>
            <a:rect l="l" t="t" r="r" b="b"/>
            <a:pathLst>
              <a:path w="8389620" h="56515">
                <a:moveTo>
                  <a:pt x="8389620" y="0"/>
                </a:moveTo>
                <a:lnTo>
                  <a:pt x="0" y="0"/>
                </a:lnTo>
                <a:lnTo>
                  <a:pt x="0" y="56387"/>
                </a:lnTo>
                <a:lnTo>
                  <a:pt x="8389620" y="56387"/>
                </a:lnTo>
                <a:lnTo>
                  <a:pt x="8389620" y="0"/>
                </a:lnTo>
                <a:close/>
              </a:path>
            </a:pathLst>
          </a:custGeom>
          <a:solidFill>
            <a:srgbClr val="0AD0D9"/>
          </a:solidFill>
        </p:spPr>
        <p:txBody>
          <a:bodyPr wrap="square" lIns="0" tIns="0" rIns="0" bIns="0" rtlCol="0"/>
          <a:lstStyle/>
          <a:p>
            <a:endParaRPr/>
          </a:p>
        </p:txBody>
      </p:sp>
      <p:sp>
        <p:nvSpPr>
          <p:cNvPr id="31" name="CuadroTexto 30">
            <a:extLst>
              <a:ext uri="{FF2B5EF4-FFF2-40B4-BE49-F238E27FC236}">
                <a16:creationId xmlns:a16="http://schemas.microsoft.com/office/drawing/2014/main" id="{1DAC088B-7B5F-2BD8-2437-7BFDE40976A0}"/>
              </a:ext>
            </a:extLst>
          </p:cNvPr>
          <p:cNvSpPr txBox="1"/>
          <p:nvPr/>
        </p:nvSpPr>
        <p:spPr>
          <a:xfrm>
            <a:off x="5886450" y="1500188"/>
            <a:ext cx="184731" cy="369332"/>
          </a:xfrm>
          <a:prstGeom prst="rect">
            <a:avLst/>
          </a:prstGeom>
          <a:noFill/>
        </p:spPr>
        <p:txBody>
          <a:bodyPr wrap="none" rtlCol="0">
            <a:spAutoFit/>
          </a:bodyPr>
          <a:lstStyle/>
          <a:p>
            <a:endParaRPr lang="es-ES" dirty="0">
              <a:highlight>
                <a:srgbClr val="FFFF00"/>
              </a:highlight>
            </a:endParaRPr>
          </a:p>
        </p:txBody>
      </p:sp>
      <p:sp>
        <p:nvSpPr>
          <p:cNvPr id="32" name="CuadroTexto 31">
            <a:extLst>
              <a:ext uri="{FF2B5EF4-FFF2-40B4-BE49-F238E27FC236}">
                <a16:creationId xmlns:a16="http://schemas.microsoft.com/office/drawing/2014/main" id="{6879C72B-A36F-28AA-83EC-AD5834E1C16C}"/>
              </a:ext>
            </a:extLst>
          </p:cNvPr>
          <p:cNvSpPr txBox="1"/>
          <p:nvPr/>
        </p:nvSpPr>
        <p:spPr>
          <a:xfrm>
            <a:off x="5886450" y="1720840"/>
            <a:ext cx="5304647" cy="3416320"/>
          </a:xfrm>
          <a:prstGeom prst="rect">
            <a:avLst/>
          </a:prstGeom>
          <a:noFill/>
        </p:spPr>
        <p:txBody>
          <a:bodyPr wrap="square">
            <a:spAutoFit/>
          </a:bodyPr>
          <a:lstStyle/>
          <a:p>
            <a:pPr algn="l" fontAlgn="ctr"/>
            <a:r>
              <a:rPr lang="es-ES" sz="1800" u="none" strike="noStrike" dirty="0">
                <a:effectLst/>
              </a:rPr>
              <a:t>Durante el primer trimestre del año 2025, la entidad recibió a través de ventanilla única un total de </a:t>
            </a:r>
            <a:r>
              <a:rPr lang="es-ES" dirty="0"/>
              <a:t>157</a:t>
            </a:r>
            <a:r>
              <a:rPr lang="es-ES" sz="1800" u="none" strike="noStrike" dirty="0">
                <a:effectLst/>
              </a:rPr>
              <a:t> solicitudes clasificadas como peticiones, quejas y reclamos (PQR), de las cuales:</a:t>
            </a:r>
          </a:p>
          <a:p>
            <a:pPr algn="l" fontAlgn="ctr"/>
            <a:endParaRPr lang="es-ES" sz="1800" u="none" strike="noStrike" dirty="0">
              <a:effectLst/>
            </a:endParaRPr>
          </a:p>
          <a:p>
            <a:pPr marL="285750" indent="-285750" algn="l" fontAlgn="ctr">
              <a:buFont typeface="Arial" panose="020B0604020202020204" pitchFamily="34" charset="0"/>
              <a:buChar char="•"/>
            </a:pPr>
            <a:r>
              <a:rPr lang="es-ES" dirty="0"/>
              <a:t>157 </a:t>
            </a:r>
            <a:r>
              <a:rPr lang="es-ES" sz="1800" u="none" strike="noStrike" dirty="0">
                <a:effectLst/>
              </a:rPr>
              <a:t>debieron responderse entre enero y marzo de 2025. </a:t>
            </a:r>
            <a:endParaRPr lang="es-ES" dirty="0"/>
          </a:p>
          <a:p>
            <a:pPr marL="285750" indent="-285750" algn="l" fontAlgn="ctr">
              <a:buFont typeface="Arial" panose="020B0604020202020204" pitchFamily="34" charset="0"/>
              <a:buChar char="•"/>
            </a:pPr>
            <a:r>
              <a:rPr lang="es-ES" sz="1800" u="none" strike="noStrike" dirty="0">
                <a:effectLst/>
              </a:rPr>
              <a:t>El 63,69% (100PQR) se respondieron dentro de los términos establecidos para su trámite</a:t>
            </a:r>
            <a:r>
              <a:rPr lang="es-ES" dirty="0"/>
              <a:t>. </a:t>
            </a:r>
          </a:p>
          <a:p>
            <a:pPr marL="285750" indent="-285750" algn="l" fontAlgn="ctr">
              <a:buFont typeface="Arial" panose="020B0604020202020204" pitchFamily="34" charset="0"/>
              <a:buChar char="•"/>
            </a:pPr>
            <a:r>
              <a:rPr lang="es-ES" dirty="0"/>
              <a:t>E</a:t>
            </a:r>
            <a:r>
              <a:rPr lang="es-ES" sz="1800" u="none" strike="noStrike" dirty="0">
                <a:effectLst/>
              </a:rPr>
              <a:t>l 15,28% (24 PQR) están pendiente de respuesta.</a:t>
            </a:r>
          </a:p>
          <a:p>
            <a:pPr marL="285750" indent="-285750" algn="l" fontAlgn="ctr">
              <a:buFont typeface="Arial" panose="020B0604020202020204" pitchFamily="34" charset="0"/>
              <a:buChar char="•"/>
            </a:pPr>
            <a:r>
              <a:rPr lang="es-ES" dirty="0"/>
              <a:t>E</a:t>
            </a:r>
            <a:r>
              <a:rPr lang="es-ES" sz="1800" u="none" strike="noStrike" dirty="0">
                <a:effectLst/>
              </a:rPr>
              <a:t>l 20,38% (</a:t>
            </a:r>
            <a:r>
              <a:rPr lang="es-ES" dirty="0"/>
              <a:t>32</a:t>
            </a:r>
            <a:r>
              <a:rPr lang="es-ES" sz="1800" u="none" strike="noStrike" dirty="0">
                <a:effectLst/>
              </a:rPr>
              <a:t> PQR) se respondieron extemporáneamente.</a:t>
            </a:r>
            <a:endParaRPr lang="es-ES" dirty="0"/>
          </a:p>
        </p:txBody>
      </p:sp>
      <p:graphicFrame>
        <p:nvGraphicFramePr>
          <p:cNvPr id="36" name="Diagrama 35">
            <a:extLst>
              <a:ext uri="{FF2B5EF4-FFF2-40B4-BE49-F238E27FC236}">
                <a16:creationId xmlns:a16="http://schemas.microsoft.com/office/drawing/2014/main" id="{D1A38147-B5EF-43C3-FEB3-FDF89432CDE5}"/>
              </a:ext>
            </a:extLst>
          </p:cNvPr>
          <p:cNvGraphicFramePr/>
          <p:nvPr>
            <p:extLst>
              <p:ext uri="{D42A27DB-BD31-4B8C-83A1-F6EECF244321}">
                <p14:modId xmlns:p14="http://schemas.microsoft.com/office/powerpoint/2010/main" val="2188802289"/>
              </p:ext>
            </p:extLst>
          </p:nvPr>
        </p:nvGraphicFramePr>
        <p:xfrm>
          <a:off x="779981" y="1684854"/>
          <a:ext cx="5232981" cy="3949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86599" y="422736"/>
            <a:ext cx="8174355" cy="360680"/>
          </a:xfrm>
          <a:prstGeom prst="rect">
            <a:avLst/>
          </a:prstGeom>
        </p:spPr>
        <p:txBody>
          <a:bodyPr vert="horz" wrap="square" lIns="0" tIns="12065" rIns="0" bIns="0" rtlCol="0">
            <a:spAutoFit/>
          </a:bodyPr>
          <a:lstStyle/>
          <a:p>
            <a:pPr marL="12700">
              <a:lnSpc>
                <a:spcPct val="100000"/>
              </a:lnSpc>
              <a:spcBef>
                <a:spcPts val="95"/>
              </a:spcBef>
            </a:pPr>
            <a:r>
              <a:rPr sz="2200" spc="-70" dirty="0">
                <a:solidFill>
                  <a:srgbClr val="000000"/>
                </a:solidFill>
              </a:rPr>
              <a:t>PQRSD</a:t>
            </a:r>
            <a:r>
              <a:rPr sz="2200" spc="-120" dirty="0">
                <a:solidFill>
                  <a:srgbClr val="000000"/>
                </a:solidFill>
              </a:rPr>
              <a:t> </a:t>
            </a:r>
            <a:r>
              <a:rPr sz="2200" spc="-160" dirty="0">
                <a:solidFill>
                  <a:srgbClr val="000000"/>
                </a:solidFill>
              </a:rPr>
              <a:t>RECIBIDAS</a:t>
            </a:r>
            <a:r>
              <a:rPr sz="2200" spc="-110" dirty="0">
                <a:solidFill>
                  <a:srgbClr val="000000"/>
                </a:solidFill>
              </a:rPr>
              <a:t> </a:t>
            </a:r>
            <a:r>
              <a:rPr sz="2200" spc="-170" dirty="0">
                <a:solidFill>
                  <a:srgbClr val="000000"/>
                </a:solidFill>
              </a:rPr>
              <a:t>Y</a:t>
            </a:r>
            <a:r>
              <a:rPr sz="2200" spc="-150" dirty="0">
                <a:solidFill>
                  <a:srgbClr val="000000"/>
                </a:solidFill>
              </a:rPr>
              <a:t> </a:t>
            </a:r>
            <a:r>
              <a:rPr sz="2200" spc="-140" dirty="0">
                <a:solidFill>
                  <a:srgbClr val="000000"/>
                </a:solidFill>
              </a:rPr>
              <a:t>TRAMITADAS</a:t>
            </a:r>
            <a:r>
              <a:rPr sz="2200" spc="-110" dirty="0">
                <a:solidFill>
                  <a:srgbClr val="000000"/>
                </a:solidFill>
              </a:rPr>
              <a:t> </a:t>
            </a:r>
            <a:r>
              <a:rPr sz="2200" spc="-55" dirty="0">
                <a:solidFill>
                  <a:srgbClr val="000000"/>
                </a:solidFill>
              </a:rPr>
              <a:t>POR</a:t>
            </a:r>
            <a:r>
              <a:rPr sz="2200" spc="-130" dirty="0">
                <a:solidFill>
                  <a:srgbClr val="000000"/>
                </a:solidFill>
              </a:rPr>
              <a:t> </a:t>
            </a:r>
            <a:r>
              <a:rPr sz="2200" spc="-90" dirty="0">
                <a:solidFill>
                  <a:srgbClr val="000000"/>
                </a:solidFill>
              </a:rPr>
              <a:t>DEPENDENCIAS</a:t>
            </a:r>
            <a:endParaRPr sz="2200" dirty="0"/>
          </a:p>
        </p:txBody>
      </p:sp>
      <p:sp>
        <p:nvSpPr>
          <p:cNvPr id="4" name="object 4"/>
          <p:cNvSpPr/>
          <p:nvPr/>
        </p:nvSpPr>
        <p:spPr>
          <a:xfrm>
            <a:off x="486599" y="874604"/>
            <a:ext cx="8318500" cy="45720"/>
          </a:xfrm>
          <a:custGeom>
            <a:avLst/>
            <a:gdLst/>
            <a:ahLst/>
            <a:cxnLst/>
            <a:rect l="l" t="t" r="r" b="b"/>
            <a:pathLst>
              <a:path w="8318500" h="45720">
                <a:moveTo>
                  <a:pt x="8317992" y="0"/>
                </a:moveTo>
                <a:lnTo>
                  <a:pt x="0" y="0"/>
                </a:lnTo>
                <a:lnTo>
                  <a:pt x="0" y="45720"/>
                </a:lnTo>
                <a:lnTo>
                  <a:pt x="8317992" y="45720"/>
                </a:lnTo>
                <a:lnTo>
                  <a:pt x="8317992" y="0"/>
                </a:lnTo>
                <a:close/>
              </a:path>
            </a:pathLst>
          </a:custGeom>
          <a:solidFill>
            <a:srgbClr val="0AD0D9"/>
          </a:solidFill>
        </p:spPr>
        <p:txBody>
          <a:bodyPr wrap="square" lIns="0" tIns="0" rIns="0" bIns="0" rtlCol="0"/>
          <a:lstStyle/>
          <a:p>
            <a:endParaRPr/>
          </a:p>
        </p:txBody>
      </p:sp>
      <p:graphicFrame>
        <p:nvGraphicFramePr>
          <p:cNvPr id="15" name="Gráfico 14">
            <a:extLst>
              <a:ext uri="{FF2B5EF4-FFF2-40B4-BE49-F238E27FC236}">
                <a16:creationId xmlns:a16="http://schemas.microsoft.com/office/drawing/2014/main" id="{F4A92E39-3F61-95A7-7F73-4559F2A9D4C4}"/>
              </a:ext>
            </a:extLst>
          </p:cNvPr>
          <p:cNvGraphicFramePr>
            <a:graphicFrameLocks/>
          </p:cNvGraphicFramePr>
          <p:nvPr>
            <p:extLst>
              <p:ext uri="{D42A27DB-BD31-4B8C-83A1-F6EECF244321}">
                <p14:modId xmlns:p14="http://schemas.microsoft.com/office/powerpoint/2010/main" val="1427573755"/>
              </p:ext>
            </p:extLst>
          </p:nvPr>
        </p:nvGraphicFramePr>
        <p:xfrm>
          <a:off x="5590729" y="1663933"/>
          <a:ext cx="6140450" cy="35941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Tabla 16">
            <a:extLst>
              <a:ext uri="{FF2B5EF4-FFF2-40B4-BE49-F238E27FC236}">
                <a16:creationId xmlns:a16="http://schemas.microsoft.com/office/drawing/2014/main" id="{BC59A79D-5366-9E63-C7DC-03283444D5EF}"/>
              </a:ext>
            </a:extLst>
          </p:cNvPr>
          <p:cNvGraphicFramePr>
            <a:graphicFrameLocks noGrp="1"/>
          </p:cNvGraphicFramePr>
          <p:nvPr>
            <p:extLst>
              <p:ext uri="{D42A27DB-BD31-4B8C-83A1-F6EECF244321}">
                <p14:modId xmlns:p14="http://schemas.microsoft.com/office/powerpoint/2010/main" val="4098828395"/>
              </p:ext>
            </p:extLst>
          </p:nvPr>
        </p:nvGraphicFramePr>
        <p:xfrm>
          <a:off x="838200" y="1876468"/>
          <a:ext cx="5410200" cy="3110037"/>
        </p:xfrm>
        <a:graphic>
          <a:graphicData uri="http://schemas.openxmlformats.org/drawingml/2006/table">
            <a:tbl>
              <a:tblPr/>
              <a:tblGrid>
                <a:gridCol w="3257510">
                  <a:extLst>
                    <a:ext uri="{9D8B030D-6E8A-4147-A177-3AD203B41FA5}">
                      <a16:colId xmlns:a16="http://schemas.microsoft.com/office/drawing/2014/main" val="1004457311"/>
                    </a:ext>
                  </a:extLst>
                </a:gridCol>
                <a:gridCol w="2152690">
                  <a:extLst>
                    <a:ext uri="{9D8B030D-6E8A-4147-A177-3AD203B41FA5}">
                      <a16:colId xmlns:a16="http://schemas.microsoft.com/office/drawing/2014/main" val="4195881016"/>
                    </a:ext>
                  </a:extLst>
                </a:gridCol>
              </a:tblGrid>
              <a:tr h="547818">
                <a:tc>
                  <a:txBody>
                    <a:bodyPr/>
                    <a:lstStyle/>
                    <a:p>
                      <a:pPr algn="ctr" fontAlgn="ctr">
                        <a:buNone/>
                      </a:pPr>
                      <a:r>
                        <a:rPr lang="es-ES" sz="1400" b="1" i="0" u="none" strike="noStrike" dirty="0">
                          <a:solidFill>
                            <a:srgbClr val="000000"/>
                          </a:solidFill>
                          <a:effectLst/>
                          <a:latin typeface="Calibri" panose="020F0502020204030204" pitchFamily="34" charset="0"/>
                        </a:rPr>
                        <a:t>AREA QUE TRAMITA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D5B4"/>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TOTAL </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CD5B4"/>
                    </a:solidFill>
                  </a:tcPr>
                </a:tc>
                <a:extLst>
                  <a:ext uri="{0D108BD9-81ED-4DB2-BD59-A6C34878D82A}">
                    <a16:rowId xmlns:a16="http://schemas.microsoft.com/office/drawing/2014/main" val="2539121789"/>
                  </a:ext>
                </a:extLst>
              </a:tr>
              <a:tr h="298809">
                <a:tc>
                  <a:txBody>
                    <a:bodyPr/>
                    <a:lstStyle/>
                    <a:p>
                      <a:pPr algn="ctr" fontAlgn="ctr">
                        <a:buNone/>
                      </a:pPr>
                      <a:r>
                        <a:rPr lang="es-ES" sz="1200" b="1" i="0" u="none" strike="noStrike" dirty="0">
                          <a:solidFill>
                            <a:srgbClr val="000000"/>
                          </a:solidFill>
                          <a:effectLst/>
                          <a:latin typeface="Calibri" panose="020F0502020204030204" pitchFamily="34" charset="0"/>
                        </a:rPr>
                        <a:t>DIRECTOR ADMINISTRATIVO Y FINANCIERO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43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964366303"/>
                  </a:ext>
                </a:extLst>
              </a:tr>
              <a:tr h="298809">
                <a:tc>
                  <a:txBody>
                    <a:bodyPr/>
                    <a:lstStyle/>
                    <a:p>
                      <a:pPr algn="ctr" fontAlgn="ctr">
                        <a:buNone/>
                      </a:pPr>
                      <a:r>
                        <a:rPr lang="es-ES" sz="1200" b="1" i="0" u="none" strike="noStrike" dirty="0">
                          <a:solidFill>
                            <a:srgbClr val="000000"/>
                          </a:solidFill>
                          <a:effectLst/>
                          <a:latin typeface="Calibri" panose="020F0502020204030204" pitchFamily="34" charset="0"/>
                        </a:rPr>
                        <a:t>DIRECTOR DE OPERACIONES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30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058215307"/>
                  </a:ext>
                </a:extLst>
              </a:tr>
              <a:tr h="298809">
                <a:tc>
                  <a:txBody>
                    <a:bodyPr/>
                    <a:lstStyle/>
                    <a:p>
                      <a:pPr algn="ctr" fontAlgn="ctr">
                        <a:buNone/>
                      </a:pPr>
                      <a:r>
                        <a:rPr lang="es-ES" sz="1200" b="1" i="0" u="none" strike="noStrike">
                          <a:solidFill>
                            <a:srgbClr val="000000"/>
                          </a:solidFill>
                          <a:effectLst/>
                          <a:latin typeface="Calibri" panose="020F0502020204030204" pitchFamily="34" charset="0"/>
                        </a:rPr>
                        <a:t>DIRECTOR DE PLANEACIÓN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a:solidFill>
                            <a:srgbClr val="000000"/>
                          </a:solidFill>
                          <a:effectLst/>
                          <a:latin typeface="Calibri" panose="020F0502020204030204" pitchFamily="34" charset="0"/>
                        </a:rPr>
                        <a:t>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297874833"/>
                  </a:ext>
                </a:extLst>
              </a:tr>
              <a:tr h="487156">
                <a:tc>
                  <a:txBody>
                    <a:bodyPr/>
                    <a:lstStyle/>
                    <a:p>
                      <a:pPr algn="ctr" fontAlgn="ctr">
                        <a:buNone/>
                      </a:pPr>
                      <a:r>
                        <a:rPr lang="es-ES" sz="1200" b="1" i="0" u="none" strike="noStrike" dirty="0">
                          <a:solidFill>
                            <a:srgbClr val="000000"/>
                          </a:solidFill>
                          <a:effectLst/>
                          <a:latin typeface="Calibri" panose="020F0502020204030204" pitchFamily="34" charset="0"/>
                        </a:rPr>
                        <a:t>DIRECTOR DE PROYECTOS Y MEDIO AMBIENTE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38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2263440875"/>
                  </a:ext>
                </a:extLst>
              </a:tr>
              <a:tr h="298809">
                <a:tc>
                  <a:txBody>
                    <a:bodyPr/>
                    <a:lstStyle/>
                    <a:p>
                      <a:pPr algn="ctr" fontAlgn="ctr">
                        <a:buNone/>
                      </a:pPr>
                      <a:r>
                        <a:rPr lang="es-ES" sz="1200" b="1" i="0" u="none" strike="noStrike" dirty="0">
                          <a:solidFill>
                            <a:srgbClr val="000000"/>
                          </a:solidFill>
                          <a:effectLst/>
                          <a:latin typeface="Calibri" panose="020F0502020204030204" pitchFamily="34" charset="0"/>
                        </a:rPr>
                        <a:t>DIRECTOR JURIDICO</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714170226"/>
                  </a:ext>
                </a:extLst>
              </a:tr>
              <a:tr h="298809">
                <a:tc>
                  <a:txBody>
                    <a:bodyPr/>
                    <a:lstStyle/>
                    <a:p>
                      <a:pPr algn="ctr" fontAlgn="ctr">
                        <a:buNone/>
                      </a:pPr>
                      <a:r>
                        <a:rPr lang="es-ES" sz="1200" b="1" i="0" u="none" strike="noStrike" dirty="0">
                          <a:solidFill>
                            <a:srgbClr val="000000"/>
                          </a:solidFill>
                          <a:effectLst/>
                          <a:latin typeface="Calibri" panose="020F0502020204030204" pitchFamily="34" charset="0"/>
                        </a:rPr>
                        <a:t>GERENTE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1738809807"/>
                  </a:ext>
                </a:extLst>
              </a:tr>
              <a:tr h="298809">
                <a:tc>
                  <a:txBody>
                    <a:bodyPr/>
                    <a:lstStyle/>
                    <a:p>
                      <a:pPr algn="ctr" fontAlgn="ctr">
                        <a:buNone/>
                      </a:pPr>
                      <a:r>
                        <a:rPr lang="es-ES" sz="1200" b="1" i="0" u="none" strike="noStrike" dirty="0">
                          <a:solidFill>
                            <a:srgbClr val="000000"/>
                          </a:solidFill>
                          <a:effectLst/>
                          <a:latin typeface="Calibri" panose="020F0502020204030204" pitchFamily="34" charset="0"/>
                        </a:rPr>
                        <a:t>PENDIENTE ASIGNACIÓN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24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FF3EA"/>
                    </a:solidFill>
                  </a:tcPr>
                </a:tc>
                <a:extLst>
                  <a:ext uri="{0D108BD9-81ED-4DB2-BD59-A6C34878D82A}">
                    <a16:rowId xmlns:a16="http://schemas.microsoft.com/office/drawing/2014/main" val="3180949000"/>
                  </a:ext>
                </a:extLst>
              </a:tr>
              <a:tr h="282209">
                <a:tc>
                  <a:txBody>
                    <a:bodyPr/>
                    <a:lstStyle/>
                    <a:p>
                      <a:pPr algn="ctr" fontAlgn="ctr">
                        <a:buNone/>
                      </a:pPr>
                      <a:r>
                        <a:rPr lang="es-ES" sz="1400" b="1" i="0" u="none" strike="noStrike">
                          <a:solidFill>
                            <a:srgbClr val="000000"/>
                          </a:solidFill>
                          <a:effectLst/>
                          <a:latin typeface="Calibri" panose="020F0502020204030204" pitchFamily="34" charset="0"/>
                        </a:rPr>
                        <a:t>Total general</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ctr">
                        <a:buNone/>
                      </a:pPr>
                      <a:r>
                        <a:rPr lang="es-ES" sz="1400" b="1" i="0" u="none" strike="noStrike" dirty="0">
                          <a:solidFill>
                            <a:srgbClr val="000000"/>
                          </a:solidFill>
                          <a:effectLst/>
                          <a:latin typeface="Calibri" panose="020F0502020204030204" pitchFamily="34" charset="0"/>
                        </a:rPr>
                        <a:t>157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extLst>
                  <a:ext uri="{0D108BD9-81ED-4DB2-BD59-A6C34878D82A}">
                    <a16:rowId xmlns:a16="http://schemas.microsoft.com/office/drawing/2014/main" val="2131148250"/>
                  </a:ext>
                </a:extLst>
              </a:tr>
            </a:tbl>
          </a:graphicData>
        </a:graphic>
      </p:graphicFrame>
      <p:graphicFrame>
        <p:nvGraphicFramePr>
          <p:cNvPr id="18" name="Gráfico 17">
            <a:extLst>
              <a:ext uri="{FF2B5EF4-FFF2-40B4-BE49-F238E27FC236}">
                <a16:creationId xmlns:a16="http://schemas.microsoft.com/office/drawing/2014/main" id="{DF78798F-12C5-D3F1-36A7-6B690C740ACF}"/>
              </a:ext>
            </a:extLst>
          </p:cNvPr>
          <p:cNvGraphicFramePr>
            <a:graphicFrameLocks/>
          </p:cNvGraphicFramePr>
          <p:nvPr>
            <p:extLst>
              <p:ext uri="{D42A27DB-BD31-4B8C-83A1-F6EECF244321}">
                <p14:modId xmlns:p14="http://schemas.microsoft.com/office/powerpoint/2010/main" val="1510954360"/>
              </p:ext>
            </p:extLst>
          </p:nvPr>
        </p:nvGraphicFramePr>
        <p:xfrm>
          <a:off x="6338691" y="1844336"/>
          <a:ext cx="5044606" cy="301832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09600" y="684810"/>
            <a:ext cx="4743061" cy="350737"/>
          </a:xfrm>
          <a:prstGeom prst="rect">
            <a:avLst/>
          </a:prstGeom>
        </p:spPr>
        <p:txBody>
          <a:bodyPr vert="horz" wrap="square" lIns="0" tIns="12065" rIns="0" bIns="0" rtlCol="0">
            <a:spAutoFit/>
          </a:bodyPr>
          <a:lstStyle/>
          <a:p>
            <a:pPr marL="12700">
              <a:lnSpc>
                <a:spcPct val="100000"/>
              </a:lnSpc>
              <a:spcBef>
                <a:spcPts val="95"/>
              </a:spcBef>
            </a:pPr>
            <a:r>
              <a:rPr lang="en-US" sz="2200" spc="-114" dirty="0">
                <a:solidFill>
                  <a:srgbClr val="000000"/>
                </a:solidFill>
              </a:rPr>
              <a:t>6. </a:t>
            </a:r>
            <a:r>
              <a:rPr sz="2200" spc="-114" dirty="0">
                <a:solidFill>
                  <a:srgbClr val="000000"/>
                </a:solidFill>
              </a:rPr>
              <a:t>ACCI</a:t>
            </a:r>
            <a:r>
              <a:rPr sz="2200" spc="-150" dirty="0">
                <a:solidFill>
                  <a:srgbClr val="000000"/>
                </a:solidFill>
              </a:rPr>
              <a:t>O</a:t>
            </a:r>
            <a:r>
              <a:rPr sz="2200" spc="-100" dirty="0">
                <a:solidFill>
                  <a:srgbClr val="000000"/>
                </a:solidFill>
              </a:rPr>
              <a:t>NES</a:t>
            </a:r>
            <a:r>
              <a:rPr sz="2200" spc="-110" dirty="0">
                <a:solidFill>
                  <a:srgbClr val="000000"/>
                </a:solidFill>
              </a:rPr>
              <a:t> </a:t>
            </a:r>
            <a:r>
              <a:rPr sz="2200" spc="-25" dirty="0">
                <a:solidFill>
                  <a:srgbClr val="000000"/>
                </a:solidFill>
              </a:rPr>
              <a:t>DE</a:t>
            </a:r>
            <a:r>
              <a:rPr sz="2200" spc="-140" dirty="0">
                <a:solidFill>
                  <a:srgbClr val="000000"/>
                </a:solidFill>
              </a:rPr>
              <a:t> </a:t>
            </a:r>
            <a:r>
              <a:rPr sz="2200" spc="-185" dirty="0">
                <a:solidFill>
                  <a:srgbClr val="000000"/>
                </a:solidFill>
              </a:rPr>
              <a:t>SEGU</a:t>
            </a:r>
            <a:r>
              <a:rPr sz="2200" spc="-145" dirty="0">
                <a:solidFill>
                  <a:srgbClr val="000000"/>
                </a:solidFill>
              </a:rPr>
              <a:t>I</a:t>
            </a:r>
            <a:r>
              <a:rPr sz="2200" spc="-135" dirty="0">
                <a:solidFill>
                  <a:srgbClr val="000000"/>
                </a:solidFill>
              </a:rPr>
              <a:t>MIENTO</a:t>
            </a:r>
            <a:endParaRPr sz="2200" dirty="0"/>
          </a:p>
        </p:txBody>
      </p:sp>
      <p:sp>
        <p:nvSpPr>
          <p:cNvPr id="4" name="object 4"/>
          <p:cNvSpPr/>
          <p:nvPr/>
        </p:nvSpPr>
        <p:spPr>
          <a:xfrm>
            <a:off x="609600" y="1035547"/>
            <a:ext cx="4750435" cy="45720"/>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a:p>
        </p:txBody>
      </p:sp>
      <p:sp>
        <p:nvSpPr>
          <p:cNvPr id="5" name="object 5"/>
          <p:cNvSpPr txBox="1"/>
          <p:nvPr/>
        </p:nvSpPr>
        <p:spPr>
          <a:xfrm>
            <a:off x="838200" y="2057400"/>
            <a:ext cx="9626600" cy="1860125"/>
          </a:xfrm>
          <a:prstGeom prst="rect">
            <a:avLst/>
          </a:prstGeom>
        </p:spPr>
        <p:txBody>
          <a:bodyPr vert="horz" wrap="square" lIns="0" tIns="13335" rIns="0" bIns="0" rtlCol="0">
            <a:spAutoFit/>
          </a:bodyPr>
          <a:lstStyle/>
          <a:p>
            <a:pPr marL="299085" marR="5080" indent="-287020" algn="just">
              <a:lnSpc>
                <a:spcPct val="100000"/>
              </a:lnSpc>
              <a:spcBef>
                <a:spcPts val="105"/>
              </a:spcBef>
              <a:buFont typeface="Arial MT"/>
              <a:buChar char="•"/>
              <a:tabLst>
                <a:tab pos="299720" algn="l"/>
              </a:tabLst>
            </a:pPr>
            <a:r>
              <a:rPr sz="2000" spc="-5" dirty="0">
                <a:latin typeface="Calibri"/>
                <a:cs typeface="Calibri"/>
              </a:rPr>
              <a:t>La </a:t>
            </a:r>
            <a:r>
              <a:rPr sz="2000" spc="-10" dirty="0">
                <a:latin typeface="Calibri"/>
                <a:cs typeface="Calibri"/>
              </a:rPr>
              <a:t>Empresa </a:t>
            </a:r>
            <a:r>
              <a:rPr sz="2000" dirty="0">
                <a:latin typeface="Calibri"/>
                <a:cs typeface="Calibri"/>
              </a:rPr>
              <a:t>de Servicios Públicos de </a:t>
            </a:r>
            <a:r>
              <a:rPr sz="2000" spc="-10" dirty="0">
                <a:latin typeface="Calibri"/>
                <a:cs typeface="Calibri"/>
              </a:rPr>
              <a:t>Santander </a:t>
            </a:r>
            <a:r>
              <a:rPr sz="2000" spc="5" dirty="0">
                <a:latin typeface="Calibri"/>
                <a:cs typeface="Calibri"/>
              </a:rPr>
              <a:t>S.A. </a:t>
            </a:r>
            <a:r>
              <a:rPr sz="2000" spc="-40" dirty="0">
                <a:latin typeface="Calibri"/>
                <a:cs typeface="Calibri"/>
              </a:rPr>
              <a:t>E.S.P., </a:t>
            </a:r>
            <a:r>
              <a:rPr sz="2000" dirty="0">
                <a:latin typeface="Calibri"/>
                <a:cs typeface="Calibri"/>
              </a:rPr>
              <a:t>a </a:t>
            </a:r>
            <a:r>
              <a:rPr sz="2000" spc="-20" dirty="0">
                <a:latin typeface="Calibri"/>
                <a:cs typeface="Calibri"/>
              </a:rPr>
              <a:t>través </a:t>
            </a:r>
            <a:r>
              <a:rPr sz="2000" spc="-5" dirty="0">
                <a:latin typeface="Calibri"/>
                <a:cs typeface="Calibri"/>
              </a:rPr>
              <a:t>del </a:t>
            </a:r>
            <a:r>
              <a:rPr sz="2000" spc="-10" dirty="0">
                <a:latin typeface="Calibri"/>
                <a:cs typeface="Calibri"/>
              </a:rPr>
              <a:t>profesional jurídico </a:t>
            </a:r>
            <a:r>
              <a:rPr sz="2000" spc="-5" dirty="0">
                <a:latin typeface="Calibri"/>
                <a:cs typeface="Calibri"/>
              </a:rPr>
              <a:t> </a:t>
            </a:r>
            <a:r>
              <a:rPr sz="2000" spc="-10" dirty="0">
                <a:latin typeface="Calibri"/>
                <a:cs typeface="Calibri"/>
              </a:rPr>
              <a:t>encargado </a:t>
            </a:r>
            <a:r>
              <a:rPr sz="2000" dirty="0">
                <a:latin typeface="Calibri"/>
                <a:cs typeface="Calibri"/>
              </a:rPr>
              <a:t>de </a:t>
            </a:r>
            <a:r>
              <a:rPr sz="2000" spc="-5" dirty="0">
                <a:latin typeface="Calibri"/>
                <a:cs typeface="Calibri"/>
              </a:rPr>
              <a:t>dar gestión </a:t>
            </a:r>
            <a:r>
              <a:rPr sz="2000" dirty="0">
                <a:latin typeface="Calibri"/>
                <a:cs typeface="Calibri"/>
              </a:rPr>
              <a:t>a las </a:t>
            </a:r>
            <a:r>
              <a:rPr sz="2000" spc="-5" dirty="0">
                <a:latin typeface="Calibri"/>
                <a:cs typeface="Calibri"/>
              </a:rPr>
              <a:t>solicitudes </a:t>
            </a:r>
            <a:r>
              <a:rPr sz="2000" dirty="0">
                <a:latin typeface="Calibri"/>
                <a:cs typeface="Calibri"/>
              </a:rPr>
              <a:t>de </a:t>
            </a:r>
            <a:r>
              <a:rPr sz="2000" spc="-5" dirty="0">
                <a:latin typeface="Calibri"/>
                <a:cs typeface="Calibri"/>
              </a:rPr>
              <a:t>la comunidad </a:t>
            </a:r>
            <a:r>
              <a:rPr sz="2000" dirty="0">
                <a:latin typeface="Calibri"/>
                <a:cs typeface="Calibri"/>
              </a:rPr>
              <a:t>y </a:t>
            </a:r>
            <a:r>
              <a:rPr sz="2000" spc="-5" dirty="0">
                <a:latin typeface="Calibri"/>
                <a:cs typeface="Calibri"/>
              </a:rPr>
              <a:t>grupos de </a:t>
            </a:r>
            <a:r>
              <a:rPr sz="2000" spc="-10" dirty="0">
                <a:latin typeface="Calibri"/>
                <a:cs typeface="Calibri"/>
              </a:rPr>
              <a:t>interés realiza </a:t>
            </a:r>
            <a:r>
              <a:rPr sz="2000" spc="-5" dirty="0">
                <a:latin typeface="Calibri"/>
                <a:cs typeface="Calibri"/>
              </a:rPr>
              <a:t> </a:t>
            </a:r>
            <a:r>
              <a:rPr sz="2000" spc="-15" dirty="0">
                <a:latin typeface="Calibri"/>
                <a:cs typeface="Calibri"/>
              </a:rPr>
              <a:t>constante </a:t>
            </a:r>
            <a:r>
              <a:rPr sz="2000" spc="-5" dirty="0">
                <a:latin typeface="Calibri"/>
                <a:cs typeface="Calibri"/>
              </a:rPr>
              <a:t>seguimiento </a:t>
            </a:r>
            <a:r>
              <a:rPr sz="2000" dirty="0">
                <a:latin typeface="Calibri"/>
                <a:cs typeface="Calibri"/>
              </a:rPr>
              <a:t>a </a:t>
            </a:r>
            <a:r>
              <a:rPr sz="2000" spc="-5" dirty="0">
                <a:latin typeface="Calibri"/>
                <a:cs typeface="Calibri"/>
              </a:rPr>
              <a:t>la oportunidad en la </a:t>
            </a:r>
            <a:r>
              <a:rPr sz="2000" spc="-10" dirty="0">
                <a:latin typeface="Calibri"/>
                <a:cs typeface="Calibri"/>
              </a:rPr>
              <a:t>respuesta </a:t>
            </a:r>
            <a:r>
              <a:rPr sz="2000" dirty="0">
                <a:latin typeface="Calibri"/>
                <a:cs typeface="Calibri"/>
              </a:rPr>
              <a:t>de las </a:t>
            </a:r>
            <a:r>
              <a:rPr sz="2000" spc="-10" dirty="0">
                <a:latin typeface="Calibri"/>
                <a:cs typeface="Calibri"/>
              </a:rPr>
              <a:t>PQRSD </a:t>
            </a:r>
            <a:r>
              <a:rPr sz="2000" spc="-5" dirty="0">
                <a:latin typeface="Calibri"/>
                <a:cs typeface="Calibri"/>
              </a:rPr>
              <a:t>radicadas, una </a:t>
            </a:r>
            <a:r>
              <a:rPr sz="2000" spc="-20" dirty="0">
                <a:latin typeface="Calibri"/>
                <a:cs typeface="Calibri"/>
              </a:rPr>
              <a:t>vez </a:t>
            </a:r>
            <a:r>
              <a:rPr sz="2000" spc="-15" dirty="0">
                <a:latin typeface="Calibri"/>
                <a:cs typeface="Calibri"/>
              </a:rPr>
              <a:t> </a:t>
            </a:r>
            <a:r>
              <a:rPr sz="2000" spc="-5" dirty="0">
                <a:latin typeface="Calibri"/>
                <a:cs typeface="Calibri"/>
              </a:rPr>
              <a:t>recibidas </a:t>
            </a:r>
            <a:r>
              <a:rPr sz="2000" dirty="0">
                <a:latin typeface="Calibri"/>
                <a:cs typeface="Calibri"/>
              </a:rPr>
              <a:t>y </a:t>
            </a:r>
            <a:r>
              <a:rPr sz="2000" spc="-5" dirty="0">
                <a:latin typeface="Calibri"/>
                <a:cs typeface="Calibri"/>
              </a:rPr>
              <a:t>como lo indica el </a:t>
            </a:r>
            <a:r>
              <a:rPr sz="2000" spc="-10" dirty="0">
                <a:latin typeface="Calibri"/>
                <a:cs typeface="Calibri"/>
              </a:rPr>
              <a:t>procedimiento todas son </a:t>
            </a:r>
            <a:r>
              <a:rPr sz="2000" spc="-5" dirty="0">
                <a:latin typeface="Calibri"/>
                <a:cs typeface="Calibri"/>
              </a:rPr>
              <a:t>gestionadas </a:t>
            </a:r>
            <a:r>
              <a:rPr sz="2000" dirty="0">
                <a:latin typeface="Calibri"/>
                <a:cs typeface="Calibri"/>
              </a:rPr>
              <a:t>a </a:t>
            </a:r>
            <a:r>
              <a:rPr sz="2000" spc="-20" dirty="0">
                <a:latin typeface="Calibri"/>
                <a:cs typeface="Calibri"/>
              </a:rPr>
              <a:t>través </a:t>
            </a:r>
            <a:r>
              <a:rPr sz="2000" spc="-5" dirty="0">
                <a:latin typeface="Calibri"/>
                <a:cs typeface="Calibri"/>
              </a:rPr>
              <a:t>del Sistema </a:t>
            </a:r>
            <a:r>
              <a:rPr sz="2000" dirty="0">
                <a:latin typeface="Calibri"/>
                <a:cs typeface="Calibri"/>
              </a:rPr>
              <a:t>de </a:t>
            </a:r>
            <a:r>
              <a:rPr sz="2000" spc="5" dirty="0">
                <a:latin typeface="Calibri"/>
                <a:cs typeface="Calibri"/>
              </a:rPr>
              <a:t> </a:t>
            </a:r>
            <a:r>
              <a:rPr sz="2000" spc="-5" dirty="0">
                <a:latin typeface="Calibri"/>
                <a:cs typeface="Calibri"/>
              </a:rPr>
              <a:t>Gestión Documental SIGED aplicativo </a:t>
            </a:r>
            <a:r>
              <a:rPr sz="2000" dirty="0">
                <a:latin typeface="Calibri"/>
                <a:cs typeface="Calibri"/>
              </a:rPr>
              <a:t>al que </a:t>
            </a:r>
            <a:r>
              <a:rPr sz="2000" spc="-5" dirty="0">
                <a:latin typeface="Calibri"/>
                <a:cs typeface="Calibri"/>
              </a:rPr>
              <a:t>quienes dan </a:t>
            </a:r>
            <a:r>
              <a:rPr sz="2000" spc="-10" dirty="0">
                <a:latin typeface="Calibri"/>
                <a:cs typeface="Calibri"/>
              </a:rPr>
              <a:t>respuesta </a:t>
            </a:r>
            <a:r>
              <a:rPr sz="2000" dirty="0">
                <a:latin typeface="Calibri"/>
                <a:cs typeface="Calibri"/>
              </a:rPr>
              <a:t>desde las </a:t>
            </a:r>
            <a:r>
              <a:rPr sz="2000" spc="-15" dirty="0">
                <a:latin typeface="Calibri"/>
                <a:cs typeface="Calibri"/>
              </a:rPr>
              <a:t>diferentes </a:t>
            </a:r>
            <a:r>
              <a:rPr sz="2000" spc="-10" dirty="0">
                <a:latin typeface="Calibri"/>
                <a:cs typeface="Calibri"/>
              </a:rPr>
              <a:t> </a:t>
            </a:r>
            <a:r>
              <a:rPr sz="2000" spc="-5" dirty="0">
                <a:latin typeface="Calibri"/>
                <a:cs typeface="Calibri"/>
              </a:rPr>
              <a:t>dependencias</a:t>
            </a:r>
            <a:r>
              <a:rPr sz="2000" spc="10" dirty="0">
                <a:latin typeface="Calibri"/>
                <a:cs typeface="Calibri"/>
              </a:rPr>
              <a:t> </a:t>
            </a:r>
            <a:r>
              <a:rPr sz="2000" spc="-5" dirty="0">
                <a:latin typeface="Calibri"/>
                <a:cs typeface="Calibri"/>
              </a:rPr>
              <a:t>tienen</a:t>
            </a:r>
            <a:r>
              <a:rPr sz="2000" spc="15" dirty="0">
                <a:latin typeface="Calibri"/>
                <a:cs typeface="Calibri"/>
              </a:rPr>
              <a:t> </a:t>
            </a:r>
            <a:r>
              <a:rPr sz="2000" dirty="0">
                <a:latin typeface="Calibri"/>
                <a:cs typeface="Calibri"/>
              </a:rPr>
              <a:t>acceso</a:t>
            </a:r>
            <a:r>
              <a:rPr sz="2000" spc="-5" dirty="0">
                <a:latin typeface="Calibri"/>
                <a:cs typeface="Calibri"/>
              </a:rPr>
              <a:t> con</a:t>
            </a:r>
            <a:r>
              <a:rPr sz="2000" spc="-30" dirty="0">
                <a:latin typeface="Calibri"/>
                <a:cs typeface="Calibri"/>
              </a:rPr>
              <a:t> </a:t>
            </a:r>
            <a:r>
              <a:rPr sz="2000" spc="-5" dirty="0">
                <a:latin typeface="Calibri"/>
                <a:cs typeface="Calibri"/>
              </a:rPr>
              <a:t>usuario</a:t>
            </a:r>
            <a:r>
              <a:rPr sz="2000" dirty="0">
                <a:latin typeface="Calibri"/>
                <a:cs typeface="Calibri"/>
              </a:rPr>
              <a:t> y</a:t>
            </a:r>
            <a:r>
              <a:rPr sz="2000" spc="-5" dirty="0">
                <a:latin typeface="Calibri"/>
                <a:cs typeface="Calibri"/>
              </a:rPr>
              <a:t> </a:t>
            </a:r>
            <a:r>
              <a:rPr sz="2000" spc="-10" dirty="0" err="1">
                <a:latin typeface="Calibri"/>
                <a:cs typeface="Calibri"/>
              </a:rPr>
              <a:t>contraseña</a:t>
            </a:r>
            <a:r>
              <a:rPr sz="2000" spc="-10" dirty="0">
                <a:latin typeface="Calibri"/>
                <a:cs typeface="Calibri"/>
              </a:rPr>
              <a:t>.</a:t>
            </a:r>
            <a:endParaRPr sz="2000" dirty="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838200" y="1219200"/>
            <a:ext cx="9625965" cy="4014561"/>
          </a:xfrm>
          <a:prstGeom prst="rect">
            <a:avLst/>
          </a:prstGeom>
        </p:spPr>
        <p:txBody>
          <a:bodyPr vert="horz" wrap="square" lIns="0" tIns="13335" rIns="0" bIns="0" rtlCol="0">
            <a:spAutoFit/>
          </a:bodyPr>
          <a:lstStyle/>
          <a:p>
            <a:pPr algn="just"/>
            <a:r>
              <a:rPr lang="es-ES" sz="2000" b="0" i="0" u="none" strike="noStrike" dirty="0">
                <a:solidFill>
                  <a:srgbClr val="000000"/>
                </a:solidFill>
                <a:effectLst/>
              </a:rPr>
              <a:t>Se sugiere aplicar el mecanismo de prórroga cuando sea necesario, conforme al artículo 14 de la Ley 1437 de 2011, modificado por la Ley 1755 de 2015, con el objetivo de garantizar una respuesta adecuada al solicitante sin afectar su derecho fundamental al acceso a la información.</a:t>
            </a:r>
          </a:p>
          <a:p>
            <a:pPr algn="just"/>
            <a:endParaRPr lang="es-ES" sz="2000" b="0" i="0" u="none" strike="noStrike" dirty="0">
              <a:solidFill>
                <a:srgbClr val="000000"/>
              </a:solidFill>
              <a:effectLst/>
            </a:endParaRPr>
          </a:p>
          <a:p>
            <a:pPr algn="just"/>
            <a:r>
              <a:rPr lang="es-ES" sz="2000" b="0" i="0" u="none" strike="noStrike" dirty="0">
                <a:solidFill>
                  <a:srgbClr val="000000"/>
                </a:solidFill>
                <a:effectLst/>
              </a:rPr>
              <a:t>Adicionalmente, es crucial promover una cultura en la gestión de PQRS, implementando medidas de seguimiento que permitan optimizar los tiempos de respuesta y minimizar posibles retrasos. Esto ayuda a prevenir reclamaciones legales y fortalece la imagen institucional.</a:t>
            </a:r>
          </a:p>
          <a:p>
            <a:pPr algn="just"/>
            <a:endParaRPr lang="es-ES" sz="2000" b="0" i="0" u="none" strike="noStrike" dirty="0">
              <a:solidFill>
                <a:srgbClr val="000000"/>
              </a:solidFill>
              <a:effectLst/>
            </a:endParaRPr>
          </a:p>
          <a:p>
            <a:pPr algn="just"/>
            <a:r>
              <a:rPr lang="es-ES" sz="2000" b="0" i="0" u="none" strike="noStrike" dirty="0">
                <a:solidFill>
                  <a:srgbClr val="000000"/>
                </a:solidFill>
                <a:effectLst/>
              </a:rPr>
              <a:t>En términos generales, la entidad debe reforzar sus procesos de gestión para garantizar la resolución oportuna y cierre de solicitudes dentro de los plazos establecidos por la normativa vigente.</a:t>
            </a:r>
          </a:p>
        </p:txBody>
      </p:sp>
      <p:sp>
        <p:nvSpPr>
          <p:cNvPr id="6" name="object 3">
            <a:extLst>
              <a:ext uri="{FF2B5EF4-FFF2-40B4-BE49-F238E27FC236}">
                <a16:creationId xmlns:a16="http://schemas.microsoft.com/office/drawing/2014/main" id="{2531A833-90F2-7891-C96E-79AC8BF572C1}"/>
              </a:ext>
            </a:extLst>
          </p:cNvPr>
          <p:cNvSpPr txBox="1">
            <a:spLocks/>
          </p:cNvSpPr>
          <p:nvPr/>
        </p:nvSpPr>
        <p:spPr>
          <a:xfrm>
            <a:off x="609600" y="341972"/>
            <a:ext cx="6831712" cy="350737"/>
          </a:xfrm>
          <a:prstGeom prst="rect">
            <a:avLst/>
          </a:prstGeom>
        </p:spPr>
        <p:txBody>
          <a:bodyPr vert="horz" wrap="square" lIns="0" tIns="12065" rIns="0" bIns="0" rtlCol="0">
            <a:spAutoFit/>
          </a:bodyPr>
          <a:lstStyle>
            <a:lvl1pPr>
              <a:defRPr sz="3500" b="1" i="0">
                <a:solidFill>
                  <a:schemeClr val="bg1"/>
                </a:solidFill>
                <a:latin typeface="Verdana"/>
                <a:ea typeface="+mj-ea"/>
                <a:cs typeface="Verdana"/>
              </a:defRPr>
            </a:lvl1pPr>
          </a:lstStyle>
          <a:p>
            <a:pPr marL="12700">
              <a:spcBef>
                <a:spcPts val="95"/>
              </a:spcBef>
            </a:pPr>
            <a:r>
              <a:rPr lang="es-ES" sz="2200" kern="0" dirty="0">
                <a:solidFill>
                  <a:schemeClr val="tx1"/>
                </a:solidFill>
              </a:rPr>
              <a:t>7. RECOMENDACIONES Y CONCLUSIONES</a:t>
            </a:r>
          </a:p>
        </p:txBody>
      </p:sp>
      <p:sp>
        <p:nvSpPr>
          <p:cNvPr id="7" name="object 4">
            <a:extLst>
              <a:ext uri="{FF2B5EF4-FFF2-40B4-BE49-F238E27FC236}">
                <a16:creationId xmlns:a16="http://schemas.microsoft.com/office/drawing/2014/main" id="{1CB604DA-08D2-29C5-C5A3-FA43788F32E9}"/>
              </a:ext>
            </a:extLst>
          </p:cNvPr>
          <p:cNvSpPr/>
          <p:nvPr/>
        </p:nvSpPr>
        <p:spPr>
          <a:xfrm>
            <a:off x="609600" y="692709"/>
            <a:ext cx="6553200" cy="45719"/>
          </a:xfrm>
          <a:custGeom>
            <a:avLst/>
            <a:gdLst/>
            <a:ahLst/>
            <a:cxnLst/>
            <a:rect l="l" t="t" r="r" b="b"/>
            <a:pathLst>
              <a:path w="4750435" h="45720">
                <a:moveTo>
                  <a:pt x="4750308" y="0"/>
                </a:moveTo>
                <a:lnTo>
                  <a:pt x="0" y="0"/>
                </a:lnTo>
                <a:lnTo>
                  <a:pt x="0" y="45720"/>
                </a:lnTo>
                <a:lnTo>
                  <a:pt x="4750308" y="45720"/>
                </a:lnTo>
                <a:lnTo>
                  <a:pt x="4750308" y="0"/>
                </a:lnTo>
                <a:close/>
              </a:path>
            </a:pathLst>
          </a:custGeom>
          <a:solidFill>
            <a:srgbClr val="0AD0D9"/>
          </a:solid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032" y="0"/>
            <a:ext cx="3627120" cy="6858000"/>
          </a:xfrm>
          <a:prstGeom prst="rect">
            <a:avLst/>
          </a:prstGeom>
        </p:spPr>
      </p:pic>
      <p:sp>
        <p:nvSpPr>
          <p:cNvPr id="3" name="object 3"/>
          <p:cNvSpPr txBox="1"/>
          <p:nvPr/>
        </p:nvSpPr>
        <p:spPr>
          <a:xfrm>
            <a:off x="350723" y="2932839"/>
            <a:ext cx="3021889" cy="504625"/>
          </a:xfrm>
          <a:prstGeom prst="rect">
            <a:avLst/>
          </a:prstGeom>
        </p:spPr>
        <p:txBody>
          <a:bodyPr vert="horz" wrap="square" lIns="0" tIns="12065" rIns="0" bIns="0" rtlCol="0">
            <a:spAutoFit/>
          </a:bodyPr>
          <a:lstStyle/>
          <a:p>
            <a:pPr marL="12700">
              <a:lnSpc>
                <a:spcPct val="100000"/>
              </a:lnSpc>
              <a:spcBef>
                <a:spcPts val="95"/>
              </a:spcBef>
            </a:pPr>
            <a:r>
              <a:rPr sz="3200" b="1" spc="-185" dirty="0">
                <a:solidFill>
                  <a:srgbClr val="114763"/>
                </a:solidFill>
                <a:latin typeface="Verdana"/>
                <a:cs typeface="Verdana"/>
              </a:rPr>
              <a:t>CONTENIDO</a:t>
            </a:r>
            <a:endParaRPr sz="3200" dirty="0">
              <a:latin typeface="Verdana"/>
              <a:cs typeface="Verdana"/>
            </a:endParaRPr>
          </a:p>
        </p:txBody>
      </p:sp>
      <p:sp>
        <p:nvSpPr>
          <p:cNvPr id="4" name="object 4"/>
          <p:cNvSpPr txBox="1"/>
          <p:nvPr/>
        </p:nvSpPr>
        <p:spPr>
          <a:xfrm>
            <a:off x="4046346" y="4759274"/>
            <a:ext cx="3634104" cy="331470"/>
          </a:xfrm>
          <a:prstGeom prst="rect">
            <a:avLst/>
          </a:prstGeom>
        </p:spPr>
        <p:txBody>
          <a:bodyPr vert="horz" wrap="square" lIns="0" tIns="13335" rIns="0" bIns="0" rtlCol="0">
            <a:spAutoFit/>
          </a:bodyPr>
          <a:lstStyle/>
          <a:p>
            <a:pPr marL="12700">
              <a:lnSpc>
                <a:spcPct val="100000"/>
              </a:lnSpc>
              <a:spcBef>
                <a:spcPts val="105"/>
              </a:spcBef>
            </a:pPr>
            <a:r>
              <a:rPr sz="2000" spc="15" dirty="0">
                <a:latin typeface="Verdana"/>
                <a:cs typeface="Verdana"/>
              </a:rPr>
              <a:t>Activ</a:t>
            </a:r>
            <a:r>
              <a:rPr sz="2000" spc="45" dirty="0">
                <a:latin typeface="Verdana"/>
                <a:cs typeface="Verdana"/>
              </a:rPr>
              <a:t>ida</a:t>
            </a:r>
            <a:r>
              <a:rPr sz="2000" spc="35" dirty="0">
                <a:latin typeface="Verdana"/>
                <a:cs typeface="Verdana"/>
              </a:rPr>
              <a:t>d</a:t>
            </a:r>
            <a:r>
              <a:rPr sz="2000" spc="-25" dirty="0">
                <a:latin typeface="Verdana"/>
                <a:cs typeface="Verdana"/>
              </a:rPr>
              <a:t>es</a:t>
            </a:r>
            <a:r>
              <a:rPr sz="2000" spc="-220" dirty="0">
                <a:latin typeface="Verdana"/>
                <a:cs typeface="Verdana"/>
              </a:rPr>
              <a:t> </a:t>
            </a:r>
            <a:r>
              <a:rPr sz="2000" spc="60" dirty="0">
                <a:latin typeface="Verdana"/>
                <a:cs typeface="Verdana"/>
              </a:rPr>
              <a:t>d</a:t>
            </a:r>
            <a:r>
              <a:rPr sz="2000" spc="65" dirty="0">
                <a:latin typeface="Verdana"/>
                <a:cs typeface="Verdana"/>
              </a:rPr>
              <a:t>e</a:t>
            </a:r>
            <a:r>
              <a:rPr sz="2000" spc="-175" dirty="0">
                <a:latin typeface="Verdana"/>
                <a:cs typeface="Verdana"/>
              </a:rPr>
              <a:t> </a:t>
            </a:r>
            <a:r>
              <a:rPr sz="2000" spc="30" dirty="0">
                <a:latin typeface="Verdana"/>
                <a:cs typeface="Verdana"/>
              </a:rPr>
              <a:t>seg</a:t>
            </a:r>
            <a:r>
              <a:rPr sz="2000" spc="70" dirty="0">
                <a:latin typeface="Verdana"/>
                <a:cs typeface="Verdana"/>
              </a:rPr>
              <a:t>u</a:t>
            </a:r>
            <a:r>
              <a:rPr sz="2000" spc="50" dirty="0">
                <a:latin typeface="Verdana"/>
                <a:cs typeface="Verdana"/>
              </a:rPr>
              <a:t>imien</a:t>
            </a:r>
            <a:r>
              <a:rPr sz="2000" spc="25" dirty="0">
                <a:latin typeface="Verdana"/>
                <a:cs typeface="Verdana"/>
              </a:rPr>
              <a:t>t</a:t>
            </a:r>
            <a:r>
              <a:rPr sz="2000" spc="45" dirty="0">
                <a:latin typeface="Verdana"/>
                <a:cs typeface="Verdana"/>
              </a:rPr>
              <a:t>o</a:t>
            </a:r>
            <a:r>
              <a:rPr sz="2000" spc="-305" dirty="0">
                <a:latin typeface="Verdana"/>
                <a:cs typeface="Verdana"/>
              </a:rPr>
              <a:t>.</a:t>
            </a:r>
            <a:endParaRPr sz="2000">
              <a:latin typeface="Verdana"/>
              <a:cs typeface="Verdana"/>
            </a:endParaRPr>
          </a:p>
        </p:txBody>
      </p:sp>
      <p:grpSp>
        <p:nvGrpSpPr>
          <p:cNvPr id="5" name="object 5"/>
          <p:cNvGrpSpPr/>
          <p:nvPr/>
        </p:nvGrpSpPr>
        <p:grpSpPr>
          <a:xfrm>
            <a:off x="2828544" y="0"/>
            <a:ext cx="1586865" cy="1423670"/>
            <a:chOff x="2828544" y="0"/>
            <a:chExt cx="1586865" cy="1423670"/>
          </a:xfrm>
        </p:grpSpPr>
        <p:pic>
          <p:nvPicPr>
            <p:cNvPr id="6" name="object 6"/>
            <p:cNvPicPr/>
            <p:nvPr/>
          </p:nvPicPr>
          <p:blipFill>
            <a:blip r:embed="rId3" cstate="print"/>
            <a:stretch>
              <a:fillRect/>
            </a:stretch>
          </p:blipFill>
          <p:spPr>
            <a:xfrm>
              <a:off x="2831592" y="0"/>
              <a:ext cx="1583308" cy="1423289"/>
            </a:xfrm>
            <a:prstGeom prst="rect">
              <a:avLst/>
            </a:prstGeom>
          </p:spPr>
        </p:pic>
        <p:pic>
          <p:nvPicPr>
            <p:cNvPr id="7" name="object 7"/>
            <p:cNvPicPr/>
            <p:nvPr/>
          </p:nvPicPr>
          <p:blipFill>
            <a:blip r:embed="rId4" cstate="print"/>
            <a:stretch>
              <a:fillRect/>
            </a:stretch>
          </p:blipFill>
          <p:spPr>
            <a:xfrm>
              <a:off x="3372612" y="381000"/>
              <a:ext cx="534924" cy="534924"/>
            </a:xfrm>
            <a:prstGeom prst="rect">
              <a:avLst/>
            </a:prstGeom>
          </p:spPr>
        </p:pic>
        <p:pic>
          <p:nvPicPr>
            <p:cNvPr id="8" name="object 8"/>
            <p:cNvPicPr/>
            <p:nvPr/>
          </p:nvPicPr>
          <p:blipFill>
            <a:blip r:embed="rId3" cstate="print"/>
            <a:stretch>
              <a:fillRect/>
            </a:stretch>
          </p:blipFill>
          <p:spPr>
            <a:xfrm>
              <a:off x="2828544" y="0"/>
              <a:ext cx="1584706" cy="1423289"/>
            </a:xfrm>
            <a:prstGeom prst="rect">
              <a:avLst/>
            </a:prstGeom>
          </p:spPr>
        </p:pic>
        <p:pic>
          <p:nvPicPr>
            <p:cNvPr id="9" name="object 9"/>
            <p:cNvPicPr/>
            <p:nvPr/>
          </p:nvPicPr>
          <p:blipFill>
            <a:blip r:embed="rId5" cstate="print"/>
            <a:stretch>
              <a:fillRect/>
            </a:stretch>
          </p:blipFill>
          <p:spPr>
            <a:xfrm>
              <a:off x="3369563" y="381000"/>
              <a:ext cx="536448" cy="534924"/>
            </a:xfrm>
            <a:prstGeom prst="rect">
              <a:avLst/>
            </a:prstGeom>
          </p:spPr>
        </p:pic>
      </p:grpSp>
      <p:sp>
        <p:nvSpPr>
          <p:cNvPr id="10" name="object 10"/>
          <p:cNvSpPr txBox="1"/>
          <p:nvPr/>
        </p:nvSpPr>
        <p:spPr>
          <a:xfrm>
            <a:off x="3578733" y="469519"/>
            <a:ext cx="122555" cy="330835"/>
          </a:xfrm>
          <a:prstGeom prst="rect">
            <a:avLst/>
          </a:prstGeom>
        </p:spPr>
        <p:txBody>
          <a:bodyPr vert="horz" wrap="square" lIns="0" tIns="13335" rIns="0" bIns="0" rtlCol="0">
            <a:spAutoFit/>
          </a:bodyPr>
          <a:lstStyle/>
          <a:p>
            <a:pPr marL="12700">
              <a:lnSpc>
                <a:spcPct val="100000"/>
              </a:lnSpc>
              <a:spcBef>
                <a:spcPts val="105"/>
              </a:spcBef>
            </a:pPr>
            <a:r>
              <a:rPr sz="2000" b="1" spc="-660" dirty="0">
                <a:solidFill>
                  <a:srgbClr val="FFFFFF"/>
                </a:solidFill>
                <a:latin typeface="Verdana"/>
                <a:cs typeface="Verdana"/>
              </a:rPr>
              <a:t>1</a:t>
            </a:r>
            <a:endParaRPr sz="2000">
              <a:latin typeface="Verdana"/>
              <a:cs typeface="Verdana"/>
            </a:endParaRPr>
          </a:p>
        </p:txBody>
      </p:sp>
      <p:grpSp>
        <p:nvGrpSpPr>
          <p:cNvPr id="11" name="object 11"/>
          <p:cNvGrpSpPr/>
          <p:nvPr/>
        </p:nvGrpSpPr>
        <p:grpSpPr>
          <a:xfrm>
            <a:off x="2823972" y="693419"/>
            <a:ext cx="1583690" cy="1592580"/>
            <a:chOff x="2823972" y="693419"/>
            <a:chExt cx="1583690" cy="1592580"/>
          </a:xfrm>
        </p:grpSpPr>
        <p:pic>
          <p:nvPicPr>
            <p:cNvPr id="12" name="object 12"/>
            <p:cNvPicPr/>
            <p:nvPr/>
          </p:nvPicPr>
          <p:blipFill>
            <a:blip r:embed="rId6" cstate="print"/>
            <a:stretch>
              <a:fillRect/>
            </a:stretch>
          </p:blipFill>
          <p:spPr>
            <a:xfrm>
              <a:off x="2823972" y="693419"/>
              <a:ext cx="1583309" cy="1583309"/>
            </a:xfrm>
            <a:prstGeom prst="rect">
              <a:avLst/>
            </a:prstGeom>
          </p:spPr>
        </p:pic>
        <p:pic>
          <p:nvPicPr>
            <p:cNvPr id="13" name="object 13"/>
            <p:cNvPicPr/>
            <p:nvPr/>
          </p:nvPicPr>
          <p:blipFill>
            <a:blip r:embed="rId7" cstate="print"/>
            <a:stretch>
              <a:fillRect/>
            </a:stretch>
          </p:blipFill>
          <p:spPr>
            <a:xfrm>
              <a:off x="3364991" y="1234439"/>
              <a:ext cx="534924" cy="534924"/>
            </a:xfrm>
            <a:prstGeom prst="rect">
              <a:avLst/>
            </a:prstGeom>
          </p:spPr>
        </p:pic>
        <p:pic>
          <p:nvPicPr>
            <p:cNvPr id="14" name="object 14"/>
            <p:cNvPicPr/>
            <p:nvPr/>
          </p:nvPicPr>
          <p:blipFill>
            <a:blip r:embed="rId8" cstate="print"/>
            <a:stretch>
              <a:fillRect/>
            </a:stretch>
          </p:blipFill>
          <p:spPr>
            <a:xfrm>
              <a:off x="2823972" y="701039"/>
              <a:ext cx="1583309" cy="1584705"/>
            </a:xfrm>
            <a:prstGeom prst="rect">
              <a:avLst/>
            </a:prstGeom>
          </p:spPr>
        </p:pic>
        <p:pic>
          <p:nvPicPr>
            <p:cNvPr id="15" name="object 15"/>
            <p:cNvPicPr/>
            <p:nvPr/>
          </p:nvPicPr>
          <p:blipFill>
            <a:blip r:embed="rId9" cstate="print"/>
            <a:stretch>
              <a:fillRect/>
            </a:stretch>
          </p:blipFill>
          <p:spPr>
            <a:xfrm>
              <a:off x="3364991" y="1242059"/>
              <a:ext cx="534924" cy="536448"/>
            </a:xfrm>
            <a:prstGeom prst="rect">
              <a:avLst/>
            </a:prstGeom>
          </p:spPr>
        </p:pic>
      </p:grpSp>
      <p:sp>
        <p:nvSpPr>
          <p:cNvPr id="16" name="object 16"/>
          <p:cNvSpPr txBox="1"/>
          <p:nvPr/>
        </p:nvSpPr>
        <p:spPr>
          <a:xfrm>
            <a:off x="3546475" y="1323594"/>
            <a:ext cx="173990" cy="330835"/>
          </a:xfrm>
          <a:prstGeom prst="rect">
            <a:avLst/>
          </a:prstGeom>
        </p:spPr>
        <p:txBody>
          <a:bodyPr vert="horz" wrap="square" lIns="0" tIns="13335" rIns="0" bIns="0" rtlCol="0">
            <a:spAutoFit/>
          </a:bodyPr>
          <a:lstStyle/>
          <a:p>
            <a:pPr marL="12700">
              <a:lnSpc>
                <a:spcPct val="100000"/>
              </a:lnSpc>
              <a:spcBef>
                <a:spcPts val="105"/>
              </a:spcBef>
            </a:pPr>
            <a:r>
              <a:rPr sz="2000" b="1" spc="-260" dirty="0">
                <a:solidFill>
                  <a:srgbClr val="FFFFFF"/>
                </a:solidFill>
                <a:latin typeface="Verdana"/>
                <a:cs typeface="Verdana"/>
              </a:rPr>
              <a:t>2</a:t>
            </a:r>
            <a:endParaRPr sz="2000">
              <a:latin typeface="Verdana"/>
              <a:cs typeface="Verdana"/>
            </a:endParaRPr>
          </a:p>
        </p:txBody>
      </p:sp>
      <p:grpSp>
        <p:nvGrpSpPr>
          <p:cNvPr id="17" name="object 17"/>
          <p:cNvGrpSpPr/>
          <p:nvPr/>
        </p:nvGrpSpPr>
        <p:grpSpPr>
          <a:xfrm>
            <a:off x="2822448" y="1539239"/>
            <a:ext cx="1594485" cy="1583690"/>
            <a:chOff x="2822448" y="1539239"/>
            <a:chExt cx="1594485" cy="1583690"/>
          </a:xfrm>
        </p:grpSpPr>
        <p:pic>
          <p:nvPicPr>
            <p:cNvPr id="18" name="object 18"/>
            <p:cNvPicPr/>
            <p:nvPr/>
          </p:nvPicPr>
          <p:blipFill>
            <a:blip r:embed="rId6" cstate="print"/>
            <a:stretch>
              <a:fillRect/>
            </a:stretch>
          </p:blipFill>
          <p:spPr>
            <a:xfrm>
              <a:off x="2822448" y="1539239"/>
              <a:ext cx="1583309" cy="1583309"/>
            </a:xfrm>
            <a:prstGeom prst="rect">
              <a:avLst/>
            </a:prstGeom>
          </p:spPr>
        </p:pic>
        <p:pic>
          <p:nvPicPr>
            <p:cNvPr id="19" name="object 19"/>
            <p:cNvPicPr/>
            <p:nvPr/>
          </p:nvPicPr>
          <p:blipFill>
            <a:blip r:embed="rId10" cstate="print"/>
            <a:stretch>
              <a:fillRect/>
            </a:stretch>
          </p:blipFill>
          <p:spPr>
            <a:xfrm>
              <a:off x="3363468" y="2080259"/>
              <a:ext cx="534924" cy="534924"/>
            </a:xfrm>
            <a:prstGeom prst="rect">
              <a:avLst/>
            </a:prstGeom>
          </p:spPr>
        </p:pic>
        <p:pic>
          <p:nvPicPr>
            <p:cNvPr id="20" name="object 20"/>
            <p:cNvPicPr/>
            <p:nvPr/>
          </p:nvPicPr>
          <p:blipFill>
            <a:blip r:embed="rId6" cstate="print"/>
            <a:stretch>
              <a:fillRect/>
            </a:stretch>
          </p:blipFill>
          <p:spPr>
            <a:xfrm>
              <a:off x="2833116" y="1539239"/>
              <a:ext cx="1583308" cy="1583309"/>
            </a:xfrm>
            <a:prstGeom prst="rect">
              <a:avLst/>
            </a:prstGeom>
          </p:spPr>
        </p:pic>
        <p:pic>
          <p:nvPicPr>
            <p:cNvPr id="21" name="object 21"/>
            <p:cNvPicPr/>
            <p:nvPr/>
          </p:nvPicPr>
          <p:blipFill>
            <a:blip r:embed="rId11" cstate="print"/>
            <a:stretch>
              <a:fillRect/>
            </a:stretch>
          </p:blipFill>
          <p:spPr>
            <a:xfrm>
              <a:off x="3374136" y="2080259"/>
              <a:ext cx="534924" cy="534924"/>
            </a:xfrm>
            <a:prstGeom prst="rect">
              <a:avLst/>
            </a:prstGeom>
          </p:spPr>
        </p:pic>
      </p:grpSp>
      <p:sp>
        <p:nvSpPr>
          <p:cNvPr id="22" name="object 22"/>
          <p:cNvSpPr txBox="1"/>
          <p:nvPr/>
        </p:nvSpPr>
        <p:spPr>
          <a:xfrm>
            <a:off x="3544951" y="2169413"/>
            <a:ext cx="173990" cy="330835"/>
          </a:xfrm>
          <a:prstGeom prst="rect">
            <a:avLst/>
          </a:prstGeom>
        </p:spPr>
        <p:txBody>
          <a:bodyPr vert="horz" wrap="square" lIns="0" tIns="13335" rIns="0" bIns="0" rtlCol="0">
            <a:spAutoFit/>
          </a:bodyPr>
          <a:lstStyle/>
          <a:p>
            <a:pPr marL="12700">
              <a:lnSpc>
                <a:spcPct val="100000"/>
              </a:lnSpc>
              <a:spcBef>
                <a:spcPts val="105"/>
              </a:spcBef>
            </a:pPr>
            <a:r>
              <a:rPr sz="2000" b="1" spc="-260" dirty="0">
                <a:solidFill>
                  <a:srgbClr val="FFFFFF"/>
                </a:solidFill>
                <a:latin typeface="Verdana"/>
                <a:cs typeface="Verdana"/>
              </a:rPr>
              <a:t>3</a:t>
            </a:r>
            <a:endParaRPr sz="2000">
              <a:latin typeface="Verdana"/>
              <a:cs typeface="Verdana"/>
            </a:endParaRPr>
          </a:p>
        </p:txBody>
      </p:sp>
      <p:grpSp>
        <p:nvGrpSpPr>
          <p:cNvPr id="23" name="object 23"/>
          <p:cNvGrpSpPr/>
          <p:nvPr/>
        </p:nvGrpSpPr>
        <p:grpSpPr>
          <a:xfrm>
            <a:off x="2526792" y="2110739"/>
            <a:ext cx="2173605" cy="2173605"/>
            <a:chOff x="2526792" y="2110739"/>
            <a:chExt cx="2173605" cy="2173605"/>
          </a:xfrm>
        </p:grpSpPr>
        <p:pic>
          <p:nvPicPr>
            <p:cNvPr id="24" name="object 24"/>
            <p:cNvPicPr/>
            <p:nvPr/>
          </p:nvPicPr>
          <p:blipFill>
            <a:blip r:embed="rId12" cstate="print"/>
            <a:stretch>
              <a:fillRect/>
            </a:stretch>
          </p:blipFill>
          <p:spPr>
            <a:xfrm>
              <a:off x="2526792" y="2110739"/>
              <a:ext cx="2173605" cy="2173605"/>
            </a:xfrm>
            <a:prstGeom prst="rect">
              <a:avLst/>
            </a:prstGeom>
          </p:spPr>
        </p:pic>
        <p:pic>
          <p:nvPicPr>
            <p:cNvPr id="25" name="object 25"/>
            <p:cNvPicPr/>
            <p:nvPr/>
          </p:nvPicPr>
          <p:blipFill>
            <a:blip r:embed="rId4" cstate="print"/>
            <a:stretch>
              <a:fillRect/>
            </a:stretch>
          </p:blipFill>
          <p:spPr>
            <a:xfrm>
              <a:off x="3372612" y="2956559"/>
              <a:ext cx="534924" cy="534924"/>
            </a:xfrm>
            <a:prstGeom prst="rect">
              <a:avLst/>
            </a:prstGeom>
          </p:spPr>
        </p:pic>
        <p:pic>
          <p:nvPicPr>
            <p:cNvPr id="26" name="object 26"/>
            <p:cNvPicPr/>
            <p:nvPr/>
          </p:nvPicPr>
          <p:blipFill>
            <a:blip r:embed="rId6" cstate="print"/>
            <a:stretch>
              <a:fillRect/>
            </a:stretch>
          </p:blipFill>
          <p:spPr>
            <a:xfrm>
              <a:off x="2840736" y="2424683"/>
              <a:ext cx="1583309" cy="1583308"/>
            </a:xfrm>
            <a:prstGeom prst="rect">
              <a:avLst/>
            </a:prstGeom>
          </p:spPr>
        </p:pic>
        <p:pic>
          <p:nvPicPr>
            <p:cNvPr id="27" name="object 27"/>
            <p:cNvPicPr/>
            <p:nvPr/>
          </p:nvPicPr>
          <p:blipFill>
            <a:blip r:embed="rId13" cstate="print"/>
            <a:stretch>
              <a:fillRect/>
            </a:stretch>
          </p:blipFill>
          <p:spPr>
            <a:xfrm>
              <a:off x="3381756" y="2965703"/>
              <a:ext cx="534924" cy="534924"/>
            </a:xfrm>
            <a:prstGeom prst="rect">
              <a:avLst/>
            </a:prstGeom>
          </p:spPr>
        </p:pic>
      </p:grpSp>
      <p:sp>
        <p:nvSpPr>
          <p:cNvPr id="28" name="object 28"/>
          <p:cNvSpPr txBox="1"/>
          <p:nvPr/>
        </p:nvSpPr>
        <p:spPr>
          <a:xfrm>
            <a:off x="4099940" y="439038"/>
            <a:ext cx="1722755" cy="330835"/>
          </a:xfrm>
          <a:prstGeom prst="rect">
            <a:avLst/>
          </a:prstGeom>
        </p:spPr>
        <p:txBody>
          <a:bodyPr vert="horz" wrap="square" lIns="0" tIns="13335" rIns="0" bIns="0" rtlCol="0">
            <a:spAutoFit/>
          </a:bodyPr>
          <a:lstStyle/>
          <a:p>
            <a:pPr marL="12700">
              <a:lnSpc>
                <a:spcPct val="100000"/>
              </a:lnSpc>
              <a:spcBef>
                <a:spcPts val="105"/>
              </a:spcBef>
            </a:pPr>
            <a:r>
              <a:rPr sz="2000" dirty="0">
                <a:latin typeface="Verdana"/>
                <a:cs typeface="Verdana"/>
              </a:rPr>
              <a:t>Introducción.</a:t>
            </a:r>
            <a:endParaRPr sz="2000">
              <a:latin typeface="Verdana"/>
              <a:cs typeface="Verdana"/>
            </a:endParaRPr>
          </a:p>
        </p:txBody>
      </p:sp>
      <p:sp>
        <p:nvSpPr>
          <p:cNvPr id="29" name="object 29"/>
          <p:cNvSpPr txBox="1"/>
          <p:nvPr/>
        </p:nvSpPr>
        <p:spPr>
          <a:xfrm>
            <a:off x="4084065" y="1300988"/>
            <a:ext cx="1109980" cy="330835"/>
          </a:xfrm>
          <a:prstGeom prst="rect">
            <a:avLst/>
          </a:prstGeom>
        </p:spPr>
        <p:txBody>
          <a:bodyPr vert="horz" wrap="square" lIns="0" tIns="13335" rIns="0" bIns="0" rtlCol="0">
            <a:spAutoFit/>
          </a:bodyPr>
          <a:lstStyle/>
          <a:p>
            <a:pPr marL="12700">
              <a:lnSpc>
                <a:spcPct val="100000"/>
              </a:lnSpc>
              <a:spcBef>
                <a:spcPts val="105"/>
              </a:spcBef>
            </a:pPr>
            <a:r>
              <a:rPr sz="2000" spc="-45" dirty="0">
                <a:latin typeface="Verdana"/>
                <a:cs typeface="Verdana"/>
              </a:rPr>
              <a:t>Glosario.</a:t>
            </a:r>
            <a:endParaRPr sz="2000">
              <a:latin typeface="Verdana"/>
              <a:cs typeface="Verdana"/>
            </a:endParaRPr>
          </a:p>
        </p:txBody>
      </p:sp>
      <p:sp>
        <p:nvSpPr>
          <p:cNvPr id="30" name="object 30"/>
          <p:cNvSpPr txBox="1"/>
          <p:nvPr/>
        </p:nvSpPr>
        <p:spPr>
          <a:xfrm>
            <a:off x="4117975" y="2141042"/>
            <a:ext cx="2995295" cy="331470"/>
          </a:xfrm>
          <a:prstGeom prst="rect">
            <a:avLst/>
          </a:prstGeom>
        </p:spPr>
        <p:txBody>
          <a:bodyPr vert="horz" wrap="square" lIns="0" tIns="13335" rIns="0" bIns="0" rtlCol="0">
            <a:spAutoFit/>
          </a:bodyPr>
          <a:lstStyle/>
          <a:p>
            <a:pPr marL="12700">
              <a:lnSpc>
                <a:spcPct val="100000"/>
              </a:lnSpc>
              <a:spcBef>
                <a:spcPts val="105"/>
              </a:spcBef>
            </a:pPr>
            <a:r>
              <a:rPr sz="2000" spc="75" dirty="0">
                <a:latin typeface="Verdana"/>
                <a:cs typeface="Verdana"/>
              </a:rPr>
              <a:t>Con</a:t>
            </a:r>
            <a:r>
              <a:rPr sz="2000" spc="60" dirty="0">
                <a:latin typeface="Verdana"/>
                <a:cs typeface="Verdana"/>
              </a:rPr>
              <a:t>d</a:t>
            </a:r>
            <a:r>
              <a:rPr sz="2000" spc="20" dirty="0">
                <a:latin typeface="Verdana"/>
                <a:cs typeface="Verdana"/>
              </a:rPr>
              <a:t>ici</a:t>
            </a:r>
            <a:r>
              <a:rPr sz="2000" spc="25" dirty="0">
                <a:latin typeface="Verdana"/>
                <a:cs typeface="Verdana"/>
              </a:rPr>
              <a:t>o</a:t>
            </a:r>
            <a:r>
              <a:rPr sz="2000" spc="15" dirty="0">
                <a:latin typeface="Verdana"/>
                <a:cs typeface="Verdana"/>
              </a:rPr>
              <a:t>nes</a:t>
            </a:r>
            <a:r>
              <a:rPr sz="2000" spc="-225" dirty="0">
                <a:latin typeface="Verdana"/>
                <a:cs typeface="Verdana"/>
              </a:rPr>
              <a:t> </a:t>
            </a:r>
            <a:r>
              <a:rPr sz="2000" dirty="0">
                <a:latin typeface="Verdana"/>
                <a:cs typeface="Verdana"/>
              </a:rPr>
              <a:t>Generales</a:t>
            </a:r>
            <a:r>
              <a:rPr sz="2000" spc="-305" dirty="0">
                <a:latin typeface="Verdana"/>
                <a:cs typeface="Verdana"/>
              </a:rPr>
              <a:t>.</a:t>
            </a:r>
            <a:endParaRPr sz="2000">
              <a:latin typeface="Verdana"/>
              <a:cs typeface="Verdana"/>
            </a:endParaRPr>
          </a:p>
        </p:txBody>
      </p:sp>
      <p:sp>
        <p:nvSpPr>
          <p:cNvPr id="31" name="object 31"/>
          <p:cNvSpPr txBox="1"/>
          <p:nvPr/>
        </p:nvSpPr>
        <p:spPr>
          <a:xfrm>
            <a:off x="3542157" y="3045332"/>
            <a:ext cx="3269615" cy="330835"/>
          </a:xfrm>
          <a:prstGeom prst="rect">
            <a:avLst/>
          </a:prstGeom>
        </p:spPr>
        <p:txBody>
          <a:bodyPr vert="horz" wrap="square" lIns="0" tIns="13335" rIns="0" bIns="0" rtlCol="0">
            <a:spAutoFit/>
          </a:bodyPr>
          <a:lstStyle/>
          <a:p>
            <a:pPr marL="12700">
              <a:lnSpc>
                <a:spcPct val="100000"/>
              </a:lnSpc>
              <a:spcBef>
                <a:spcPts val="105"/>
              </a:spcBef>
              <a:tabLst>
                <a:tab pos="588010" algn="l"/>
              </a:tabLst>
            </a:pPr>
            <a:r>
              <a:rPr sz="2000" b="1" spc="-65" dirty="0">
                <a:solidFill>
                  <a:srgbClr val="FFFFFF"/>
                </a:solidFill>
                <a:latin typeface="Verdana"/>
                <a:cs typeface="Verdana"/>
              </a:rPr>
              <a:t>4	</a:t>
            </a:r>
            <a:r>
              <a:rPr sz="3000" spc="30" baseline="1388" dirty="0">
                <a:latin typeface="Verdana"/>
                <a:cs typeface="Verdana"/>
              </a:rPr>
              <a:t>Can</a:t>
            </a:r>
            <a:r>
              <a:rPr sz="3000" spc="37" baseline="1388" dirty="0">
                <a:latin typeface="Verdana"/>
                <a:cs typeface="Verdana"/>
              </a:rPr>
              <a:t>a</a:t>
            </a:r>
            <a:r>
              <a:rPr sz="3000" spc="-30" baseline="1388" dirty="0">
                <a:latin typeface="Verdana"/>
                <a:cs typeface="Verdana"/>
              </a:rPr>
              <a:t>les</a:t>
            </a:r>
            <a:r>
              <a:rPr sz="3000" spc="-322" baseline="1388" dirty="0">
                <a:latin typeface="Verdana"/>
                <a:cs typeface="Verdana"/>
              </a:rPr>
              <a:t> </a:t>
            </a:r>
            <a:r>
              <a:rPr sz="3000" spc="89" baseline="1388" dirty="0">
                <a:latin typeface="Verdana"/>
                <a:cs typeface="Verdana"/>
              </a:rPr>
              <a:t>de</a:t>
            </a:r>
            <a:r>
              <a:rPr sz="3000" spc="-284" baseline="1388" dirty="0">
                <a:latin typeface="Verdana"/>
                <a:cs typeface="Verdana"/>
              </a:rPr>
              <a:t> </a:t>
            </a:r>
            <a:r>
              <a:rPr sz="3000" spc="52" baseline="1388" dirty="0">
                <a:latin typeface="Verdana"/>
                <a:cs typeface="Verdana"/>
              </a:rPr>
              <a:t>At</a:t>
            </a:r>
            <a:r>
              <a:rPr sz="3000" spc="67" baseline="1388" dirty="0">
                <a:latin typeface="Verdana"/>
                <a:cs typeface="Verdana"/>
              </a:rPr>
              <a:t>e</a:t>
            </a:r>
            <a:r>
              <a:rPr sz="3000" spc="82" baseline="1388" dirty="0">
                <a:latin typeface="Verdana"/>
                <a:cs typeface="Verdana"/>
              </a:rPr>
              <a:t>nció</a:t>
            </a:r>
            <a:r>
              <a:rPr sz="3000" spc="112" baseline="1388" dirty="0">
                <a:latin typeface="Verdana"/>
                <a:cs typeface="Verdana"/>
              </a:rPr>
              <a:t>n</a:t>
            </a:r>
            <a:r>
              <a:rPr sz="3000" spc="-457" baseline="1388" dirty="0">
                <a:latin typeface="Verdana"/>
                <a:cs typeface="Verdana"/>
              </a:rPr>
              <a:t>.</a:t>
            </a:r>
            <a:endParaRPr sz="3000" baseline="1388">
              <a:latin typeface="Verdana"/>
              <a:cs typeface="Verdana"/>
            </a:endParaRPr>
          </a:p>
        </p:txBody>
      </p:sp>
      <p:sp>
        <p:nvSpPr>
          <p:cNvPr id="32" name="object 32"/>
          <p:cNvSpPr txBox="1"/>
          <p:nvPr/>
        </p:nvSpPr>
        <p:spPr>
          <a:xfrm>
            <a:off x="4082288" y="3868673"/>
            <a:ext cx="1101090" cy="330835"/>
          </a:xfrm>
          <a:prstGeom prst="rect">
            <a:avLst/>
          </a:prstGeom>
        </p:spPr>
        <p:txBody>
          <a:bodyPr vert="horz" wrap="square" lIns="0" tIns="12700" rIns="0" bIns="0" rtlCol="0">
            <a:spAutoFit/>
          </a:bodyPr>
          <a:lstStyle/>
          <a:p>
            <a:pPr marL="12700">
              <a:lnSpc>
                <a:spcPct val="100000"/>
              </a:lnSpc>
              <a:spcBef>
                <a:spcPts val="100"/>
              </a:spcBef>
            </a:pPr>
            <a:r>
              <a:rPr sz="2000" dirty="0">
                <a:latin typeface="Verdana"/>
                <a:cs typeface="Verdana"/>
              </a:rPr>
              <a:t>Informe</a:t>
            </a:r>
            <a:r>
              <a:rPr sz="2000" spc="-305" dirty="0">
                <a:latin typeface="Verdana"/>
                <a:cs typeface="Verdana"/>
              </a:rPr>
              <a:t>.</a:t>
            </a:r>
            <a:endParaRPr sz="2000">
              <a:latin typeface="Verdana"/>
              <a:cs typeface="Verdana"/>
            </a:endParaRPr>
          </a:p>
        </p:txBody>
      </p:sp>
      <p:pic>
        <p:nvPicPr>
          <p:cNvPr id="33" name="object 33"/>
          <p:cNvPicPr/>
          <p:nvPr/>
        </p:nvPicPr>
        <p:blipFill>
          <a:blip r:embed="rId14" cstate="print"/>
          <a:stretch>
            <a:fillRect/>
          </a:stretch>
        </p:blipFill>
        <p:spPr>
          <a:xfrm>
            <a:off x="11006480" y="5580995"/>
            <a:ext cx="997926" cy="975038"/>
          </a:xfrm>
          <a:prstGeom prst="rect">
            <a:avLst/>
          </a:prstGeom>
        </p:spPr>
      </p:pic>
      <p:grpSp>
        <p:nvGrpSpPr>
          <p:cNvPr id="34" name="object 34"/>
          <p:cNvGrpSpPr/>
          <p:nvPr/>
        </p:nvGrpSpPr>
        <p:grpSpPr>
          <a:xfrm>
            <a:off x="2517648" y="3031235"/>
            <a:ext cx="2173605" cy="2173605"/>
            <a:chOff x="2517648" y="3031235"/>
            <a:chExt cx="2173605" cy="2173605"/>
          </a:xfrm>
        </p:grpSpPr>
        <p:pic>
          <p:nvPicPr>
            <p:cNvPr id="35" name="object 35"/>
            <p:cNvPicPr/>
            <p:nvPr/>
          </p:nvPicPr>
          <p:blipFill>
            <a:blip r:embed="rId12" cstate="print"/>
            <a:stretch>
              <a:fillRect/>
            </a:stretch>
          </p:blipFill>
          <p:spPr>
            <a:xfrm>
              <a:off x="2517648" y="3031235"/>
              <a:ext cx="2173604" cy="2173605"/>
            </a:xfrm>
            <a:prstGeom prst="rect">
              <a:avLst/>
            </a:prstGeom>
          </p:spPr>
        </p:pic>
        <p:pic>
          <p:nvPicPr>
            <p:cNvPr id="36" name="object 36"/>
            <p:cNvPicPr/>
            <p:nvPr/>
          </p:nvPicPr>
          <p:blipFill>
            <a:blip r:embed="rId10" cstate="print"/>
            <a:stretch>
              <a:fillRect/>
            </a:stretch>
          </p:blipFill>
          <p:spPr>
            <a:xfrm>
              <a:off x="3363468" y="3877055"/>
              <a:ext cx="534924" cy="534924"/>
            </a:xfrm>
            <a:prstGeom prst="rect">
              <a:avLst/>
            </a:prstGeom>
          </p:spPr>
        </p:pic>
        <p:pic>
          <p:nvPicPr>
            <p:cNvPr id="37" name="object 37"/>
            <p:cNvPicPr/>
            <p:nvPr/>
          </p:nvPicPr>
          <p:blipFill>
            <a:blip r:embed="rId6" cstate="print"/>
            <a:stretch>
              <a:fillRect/>
            </a:stretch>
          </p:blipFill>
          <p:spPr>
            <a:xfrm>
              <a:off x="2831592" y="3346703"/>
              <a:ext cx="1583308" cy="1583309"/>
            </a:xfrm>
            <a:prstGeom prst="rect">
              <a:avLst/>
            </a:prstGeom>
          </p:spPr>
        </p:pic>
        <p:pic>
          <p:nvPicPr>
            <p:cNvPr id="38" name="object 38"/>
            <p:cNvPicPr/>
            <p:nvPr/>
          </p:nvPicPr>
          <p:blipFill>
            <a:blip r:embed="rId15" cstate="print"/>
            <a:stretch>
              <a:fillRect/>
            </a:stretch>
          </p:blipFill>
          <p:spPr>
            <a:xfrm>
              <a:off x="3372612" y="3887723"/>
              <a:ext cx="534924" cy="534924"/>
            </a:xfrm>
            <a:prstGeom prst="rect">
              <a:avLst/>
            </a:prstGeom>
          </p:spPr>
        </p:pic>
      </p:grpSp>
      <p:sp>
        <p:nvSpPr>
          <p:cNvPr id="39" name="object 39"/>
          <p:cNvSpPr txBox="1"/>
          <p:nvPr/>
        </p:nvSpPr>
        <p:spPr>
          <a:xfrm>
            <a:off x="3543427" y="3966717"/>
            <a:ext cx="174625" cy="330835"/>
          </a:xfrm>
          <a:prstGeom prst="rect">
            <a:avLst/>
          </a:prstGeom>
        </p:spPr>
        <p:txBody>
          <a:bodyPr vert="horz" wrap="square" lIns="0" tIns="12700" rIns="0" bIns="0" rtlCol="0">
            <a:spAutoFit/>
          </a:bodyPr>
          <a:lstStyle/>
          <a:p>
            <a:pPr marL="12700">
              <a:lnSpc>
                <a:spcPct val="100000"/>
              </a:lnSpc>
              <a:spcBef>
                <a:spcPts val="100"/>
              </a:spcBef>
            </a:pPr>
            <a:r>
              <a:rPr sz="2000" b="1" spc="-254" dirty="0">
                <a:solidFill>
                  <a:srgbClr val="FFFFFF"/>
                </a:solidFill>
                <a:latin typeface="Verdana"/>
                <a:cs typeface="Verdana"/>
              </a:rPr>
              <a:t>5</a:t>
            </a:r>
            <a:endParaRPr sz="2000">
              <a:latin typeface="Verdana"/>
              <a:cs typeface="Verdana"/>
            </a:endParaRPr>
          </a:p>
        </p:txBody>
      </p:sp>
      <p:grpSp>
        <p:nvGrpSpPr>
          <p:cNvPr id="40" name="object 40"/>
          <p:cNvGrpSpPr/>
          <p:nvPr/>
        </p:nvGrpSpPr>
        <p:grpSpPr>
          <a:xfrm>
            <a:off x="2423160" y="3849573"/>
            <a:ext cx="2173605" cy="2173605"/>
            <a:chOff x="2423160" y="3849573"/>
            <a:chExt cx="2173605" cy="2173605"/>
          </a:xfrm>
        </p:grpSpPr>
        <p:pic>
          <p:nvPicPr>
            <p:cNvPr id="41" name="object 41"/>
            <p:cNvPicPr/>
            <p:nvPr/>
          </p:nvPicPr>
          <p:blipFill>
            <a:blip r:embed="rId12" cstate="print"/>
            <a:stretch>
              <a:fillRect/>
            </a:stretch>
          </p:blipFill>
          <p:spPr>
            <a:xfrm>
              <a:off x="2423160" y="3849573"/>
              <a:ext cx="2173605" cy="2173605"/>
            </a:xfrm>
            <a:prstGeom prst="rect">
              <a:avLst/>
            </a:prstGeom>
          </p:spPr>
        </p:pic>
        <p:pic>
          <p:nvPicPr>
            <p:cNvPr id="42" name="object 42"/>
            <p:cNvPicPr/>
            <p:nvPr/>
          </p:nvPicPr>
          <p:blipFill>
            <a:blip r:embed="rId16" cstate="print"/>
            <a:stretch>
              <a:fillRect/>
            </a:stretch>
          </p:blipFill>
          <p:spPr>
            <a:xfrm>
              <a:off x="3268980" y="4695443"/>
              <a:ext cx="534924" cy="534924"/>
            </a:xfrm>
            <a:prstGeom prst="rect">
              <a:avLst/>
            </a:prstGeom>
          </p:spPr>
        </p:pic>
        <p:pic>
          <p:nvPicPr>
            <p:cNvPr id="43" name="object 43"/>
            <p:cNvPicPr/>
            <p:nvPr/>
          </p:nvPicPr>
          <p:blipFill>
            <a:blip r:embed="rId6" cstate="print"/>
            <a:stretch>
              <a:fillRect/>
            </a:stretch>
          </p:blipFill>
          <p:spPr>
            <a:xfrm>
              <a:off x="2737104" y="4163529"/>
              <a:ext cx="1583308" cy="1583309"/>
            </a:xfrm>
            <a:prstGeom prst="rect">
              <a:avLst/>
            </a:prstGeom>
          </p:spPr>
        </p:pic>
        <p:pic>
          <p:nvPicPr>
            <p:cNvPr id="44" name="object 44"/>
            <p:cNvPicPr/>
            <p:nvPr/>
          </p:nvPicPr>
          <p:blipFill>
            <a:blip r:embed="rId17" cstate="print"/>
            <a:stretch>
              <a:fillRect/>
            </a:stretch>
          </p:blipFill>
          <p:spPr>
            <a:xfrm>
              <a:off x="3278124" y="4704587"/>
              <a:ext cx="534924" cy="534924"/>
            </a:xfrm>
            <a:prstGeom prst="rect">
              <a:avLst/>
            </a:prstGeom>
          </p:spPr>
        </p:pic>
      </p:grpSp>
      <p:sp>
        <p:nvSpPr>
          <p:cNvPr id="45" name="object 45"/>
          <p:cNvSpPr txBox="1"/>
          <p:nvPr/>
        </p:nvSpPr>
        <p:spPr>
          <a:xfrm>
            <a:off x="3443732" y="4784597"/>
            <a:ext cx="185420" cy="330835"/>
          </a:xfrm>
          <a:prstGeom prst="rect">
            <a:avLst/>
          </a:prstGeom>
        </p:spPr>
        <p:txBody>
          <a:bodyPr vert="horz" wrap="square" lIns="0" tIns="12700" rIns="0" bIns="0" rtlCol="0">
            <a:spAutoFit/>
          </a:bodyPr>
          <a:lstStyle/>
          <a:p>
            <a:pPr marL="12700">
              <a:lnSpc>
                <a:spcPct val="100000"/>
              </a:lnSpc>
              <a:spcBef>
                <a:spcPts val="100"/>
              </a:spcBef>
            </a:pPr>
            <a:r>
              <a:rPr sz="2000" b="1" spc="-170" dirty="0">
                <a:solidFill>
                  <a:srgbClr val="FFFFFF"/>
                </a:solidFill>
                <a:latin typeface="Verdana"/>
                <a:cs typeface="Verdana"/>
              </a:rPr>
              <a:t>6</a:t>
            </a:r>
            <a:endParaRPr sz="2000">
              <a:latin typeface="Verdana"/>
              <a:cs typeface="Verdana"/>
            </a:endParaRPr>
          </a:p>
        </p:txBody>
      </p:sp>
      <p:grpSp>
        <p:nvGrpSpPr>
          <p:cNvPr id="46" name="object 46"/>
          <p:cNvGrpSpPr/>
          <p:nvPr/>
        </p:nvGrpSpPr>
        <p:grpSpPr>
          <a:xfrm>
            <a:off x="2400300" y="4850841"/>
            <a:ext cx="2173605" cy="2007235"/>
            <a:chOff x="2400300" y="4850841"/>
            <a:chExt cx="2173605" cy="2007235"/>
          </a:xfrm>
        </p:grpSpPr>
        <p:pic>
          <p:nvPicPr>
            <p:cNvPr id="47" name="object 47"/>
            <p:cNvPicPr/>
            <p:nvPr/>
          </p:nvPicPr>
          <p:blipFill>
            <a:blip r:embed="rId18" cstate="print"/>
            <a:stretch>
              <a:fillRect/>
            </a:stretch>
          </p:blipFill>
          <p:spPr>
            <a:xfrm>
              <a:off x="2400300" y="4850841"/>
              <a:ext cx="2173604" cy="2007156"/>
            </a:xfrm>
            <a:prstGeom prst="rect">
              <a:avLst/>
            </a:prstGeom>
          </p:spPr>
        </p:pic>
        <p:pic>
          <p:nvPicPr>
            <p:cNvPr id="48" name="object 48"/>
            <p:cNvPicPr/>
            <p:nvPr/>
          </p:nvPicPr>
          <p:blipFill>
            <a:blip r:embed="rId4" cstate="print"/>
            <a:stretch>
              <a:fillRect/>
            </a:stretch>
          </p:blipFill>
          <p:spPr>
            <a:xfrm>
              <a:off x="3246119" y="5696711"/>
              <a:ext cx="534924" cy="534924"/>
            </a:xfrm>
            <a:prstGeom prst="rect">
              <a:avLst/>
            </a:prstGeom>
          </p:spPr>
        </p:pic>
        <p:pic>
          <p:nvPicPr>
            <p:cNvPr id="49" name="object 49"/>
            <p:cNvPicPr/>
            <p:nvPr/>
          </p:nvPicPr>
          <p:blipFill>
            <a:blip r:embed="rId6" cstate="print"/>
            <a:stretch>
              <a:fillRect/>
            </a:stretch>
          </p:blipFill>
          <p:spPr>
            <a:xfrm>
              <a:off x="2714243" y="5164802"/>
              <a:ext cx="1583308" cy="1583308"/>
            </a:xfrm>
            <a:prstGeom prst="rect">
              <a:avLst/>
            </a:prstGeom>
          </p:spPr>
        </p:pic>
        <p:pic>
          <p:nvPicPr>
            <p:cNvPr id="50" name="object 50"/>
            <p:cNvPicPr/>
            <p:nvPr/>
          </p:nvPicPr>
          <p:blipFill>
            <a:blip r:embed="rId13" cstate="print"/>
            <a:stretch>
              <a:fillRect/>
            </a:stretch>
          </p:blipFill>
          <p:spPr>
            <a:xfrm>
              <a:off x="3255263" y="5705855"/>
              <a:ext cx="534924" cy="534924"/>
            </a:xfrm>
            <a:prstGeom prst="rect">
              <a:avLst/>
            </a:prstGeom>
          </p:spPr>
        </p:pic>
      </p:grpSp>
      <p:sp>
        <p:nvSpPr>
          <p:cNvPr id="51" name="object 51"/>
          <p:cNvSpPr txBox="1"/>
          <p:nvPr/>
        </p:nvSpPr>
        <p:spPr>
          <a:xfrm>
            <a:off x="3422396" y="5786120"/>
            <a:ext cx="180340" cy="330835"/>
          </a:xfrm>
          <a:prstGeom prst="rect">
            <a:avLst/>
          </a:prstGeom>
        </p:spPr>
        <p:txBody>
          <a:bodyPr vert="horz" wrap="square" lIns="0" tIns="12700" rIns="0" bIns="0" rtlCol="0">
            <a:spAutoFit/>
          </a:bodyPr>
          <a:lstStyle/>
          <a:p>
            <a:pPr marL="12700">
              <a:lnSpc>
                <a:spcPct val="100000"/>
              </a:lnSpc>
              <a:spcBef>
                <a:spcPts val="100"/>
              </a:spcBef>
            </a:pPr>
            <a:r>
              <a:rPr sz="2000" b="1" spc="-204" dirty="0">
                <a:solidFill>
                  <a:srgbClr val="FFFFFF"/>
                </a:solidFill>
                <a:latin typeface="Verdana"/>
                <a:cs typeface="Verdana"/>
              </a:rPr>
              <a:t>7</a:t>
            </a:r>
            <a:endParaRPr sz="2000">
              <a:latin typeface="Verdana"/>
              <a:cs typeface="Verdana"/>
            </a:endParaRPr>
          </a:p>
        </p:txBody>
      </p:sp>
      <p:sp>
        <p:nvSpPr>
          <p:cNvPr id="52" name="object 52"/>
          <p:cNvSpPr txBox="1"/>
          <p:nvPr/>
        </p:nvSpPr>
        <p:spPr>
          <a:xfrm>
            <a:off x="3996690" y="5727598"/>
            <a:ext cx="4373245" cy="330835"/>
          </a:xfrm>
          <a:prstGeom prst="rect">
            <a:avLst/>
          </a:prstGeom>
        </p:spPr>
        <p:txBody>
          <a:bodyPr vert="horz" wrap="square" lIns="0" tIns="12700" rIns="0" bIns="0" rtlCol="0">
            <a:spAutoFit/>
          </a:bodyPr>
          <a:lstStyle/>
          <a:p>
            <a:pPr marL="12700">
              <a:lnSpc>
                <a:spcPct val="100000"/>
              </a:lnSpc>
              <a:spcBef>
                <a:spcPts val="100"/>
              </a:spcBef>
            </a:pPr>
            <a:r>
              <a:rPr sz="2000" spc="45" dirty="0">
                <a:latin typeface="Verdana"/>
                <a:cs typeface="Verdana"/>
              </a:rPr>
              <a:t>Recomendaciones</a:t>
            </a:r>
            <a:r>
              <a:rPr sz="2000" spc="-204" dirty="0">
                <a:latin typeface="Verdana"/>
                <a:cs typeface="Verdana"/>
              </a:rPr>
              <a:t> </a:t>
            </a:r>
            <a:r>
              <a:rPr sz="2000" spc="-100" dirty="0">
                <a:latin typeface="Verdana"/>
                <a:cs typeface="Verdana"/>
              </a:rPr>
              <a:t>y</a:t>
            </a:r>
            <a:r>
              <a:rPr sz="2000" spc="-175" dirty="0">
                <a:latin typeface="Verdana"/>
                <a:cs typeface="Verdana"/>
              </a:rPr>
              <a:t> </a:t>
            </a:r>
            <a:r>
              <a:rPr sz="2000" spc="25" dirty="0">
                <a:latin typeface="Verdana"/>
                <a:cs typeface="Verdana"/>
              </a:rPr>
              <a:t>Conclusiones</a:t>
            </a:r>
            <a:endParaRPr sz="2000">
              <a:latin typeface="Verdana"/>
              <a:cs typeface="Verdan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18236" y="393946"/>
            <a:ext cx="2603500" cy="360680"/>
          </a:xfrm>
          <a:prstGeom prst="rect">
            <a:avLst/>
          </a:prstGeom>
        </p:spPr>
        <p:txBody>
          <a:bodyPr vert="horz" wrap="square" lIns="0" tIns="12065" rIns="0" bIns="0" rtlCol="0">
            <a:spAutoFit/>
          </a:bodyPr>
          <a:lstStyle/>
          <a:p>
            <a:pPr marL="12700">
              <a:lnSpc>
                <a:spcPct val="100000"/>
              </a:lnSpc>
              <a:spcBef>
                <a:spcPts val="95"/>
              </a:spcBef>
            </a:pPr>
            <a:r>
              <a:rPr sz="2200" spc="-495" dirty="0">
                <a:solidFill>
                  <a:srgbClr val="000000"/>
                </a:solidFill>
              </a:rPr>
              <a:t>1.</a:t>
            </a:r>
            <a:r>
              <a:rPr sz="2200" spc="-145" dirty="0">
                <a:solidFill>
                  <a:srgbClr val="000000"/>
                </a:solidFill>
              </a:rPr>
              <a:t> </a:t>
            </a:r>
            <a:r>
              <a:rPr sz="2200" spc="-140" dirty="0">
                <a:solidFill>
                  <a:srgbClr val="000000"/>
                </a:solidFill>
              </a:rPr>
              <a:t>INTROD</a:t>
            </a:r>
            <a:r>
              <a:rPr sz="2200" spc="-160" dirty="0">
                <a:solidFill>
                  <a:srgbClr val="000000"/>
                </a:solidFill>
              </a:rPr>
              <a:t>U</a:t>
            </a:r>
            <a:r>
              <a:rPr sz="2200" spc="-120" dirty="0">
                <a:solidFill>
                  <a:srgbClr val="000000"/>
                </a:solidFill>
              </a:rPr>
              <a:t>CCIÓN</a:t>
            </a:r>
            <a:endParaRPr sz="2200" dirty="0"/>
          </a:p>
        </p:txBody>
      </p:sp>
      <p:sp>
        <p:nvSpPr>
          <p:cNvPr id="4" name="object 4"/>
          <p:cNvSpPr/>
          <p:nvPr/>
        </p:nvSpPr>
        <p:spPr>
          <a:xfrm flipV="1">
            <a:off x="603488" y="785107"/>
            <a:ext cx="2819400"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1676400" y="1143000"/>
            <a:ext cx="9022526" cy="4065215"/>
          </a:xfrm>
          <a:prstGeom prst="rect">
            <a:avLst/>
          </a:prstGeom>
        </p:spPr>
        <p:txBody>
          <a:bodyPr vert="horz" wrap="square" lIns="0" tIns="39370" rIns="0" bIns="0" rtlCol="0">
            <a:spAutoFit/>
          </a:bodyPr>
          <a:lstStyle/>
          <a:p>
            <a:pPr marL="12700" marR="6350" algn="just">
              <a:lnSpc>
                <a:spcPts val="1730"/>
              </a:lnSpc>
              <a:spcBef>
                <a:spcPts val="310"/>
              </a:spcBef>
            </a:pPr>
            <a:r>
              <a:rPr sz="2000" spc="20" dirty="0">
                <a:latin typeface="+mj-lt"/>
                <a:cs typeface="Verdana"/>
              </a:rPr>
              <a:t>El </a:t>
            </a:r>
            <a:r>
              <a:rPr sz="2000" spc="10" dirty="0">
                <a:latin typeface="+mj-lt"/>
                <a:cs typeface="Verdana"/>
              </a:rPr>
              <a:t>presente </a:t>
            </a:r>
            <a:r>
              <a:rPr sz="2000" spc="55" dirty="0">
                <a:latin typeface="+mj-lt"/>
                <a:cs typeface="Verdana"/>
              </a:rPr>
              <a:t>documento </a:t>
            </a:r>
            <a:r>
              <a:rPr sz="2000" spc="20" dirty="0">
                <a:latin typeface="+mj-lt"/>
                <a:cs typeface="Verdana"/>
              </a:rPr>
              <a:t>corresponde </a:t>
            </a:r>
            <a:r>
              <a:rPr sz="2000" spc="-20" dirty="0">
                <a:latin typeface="+mj-lt"/>
                <a:cs typeface="Verdana"/>
              </a:rPr>
              <a:t>al </a:t>
            </a:r>
            <a:r>
              <a:rPr sz="2000" spc="20" dirty="0">
                <a:latin typeface="+mj-lt"/>
                <a:cs typeface="Verdana"/>
              </a:rPr>
              <a:t>informe </a:t>
            </a:r>
            <a:r>
              <a:rPr sz="2000" spc="45" dirty="0">
                <a:latin typeface="+mj-lt"/>
                <a:cs typeface="Verdana"/>
              </a:rPr>
              <a:t>de </a:t>
            </a:r>
            <a:r>
              <a:rPr sz="2000" spc="-5" dirty="0">
                <a:latin typeface="+mj-lt"/>
                <a:cs typeface="Verdana"/>
              </a:rPr>
              <a:t>peticiones, </a:t>
            </a:r>
            <a:r>
              <a:rPr sz="2000" spc="-40" dirty="0">
                <a:latin typeface="+mj-lt"/>
                <a:cs typeface="Verdana"/>
              </a:rPr>
              <a:t>quejas, </a:t>
            </a:r>
            <a:r>
              <a:rPr sz="2000" spc="-15" dirty="0">
                <a:latin typeface="+mj-lt"/>
                <a:cs typeface="Verdana"/>
              </a:rPr>
              <a:t>reclamos, </a:t>
            </a:r>
            <a:r>
              <a:rPr sz="2000" spc="10" dirty="0">
                <a:latin typeface="+mj-lt"/>
                <a:cs typeface="Verdana"/>
              </a:rPr>
              <a:t>sugerencias </a:t>
            </a:r>
            <a:r>
              <a:rPr sz="2000" spc="-85" dirty="0">
                <a:latin typeface="+mj-lt"/>
                <a:cs typeface="Verdana"/>
              </a:rPr>
              <a:t>y </a:t>
            </a:r>
            <a:r>
              <a:rPr sz="2000" spc="-80" dirty="0">
                <a:latin typeface="+mj-lt"/>
                <a:cs typeface="Verdana"/>
              </a:rPr>
              <a:t> </a:t>
            </a:r>
            <a:r>
              <a:rPr sz="2000" spc="30" dirty="0">
                <a:latin typeface="+mj-lt"/>
                <a:cs typeface="Verdana"/>
              </a:rPr>
              <a:t>denuncias </a:t>
            </a:r>
            <a:r>
              <a:rPr sz="2000" spc="-20" dirty="0">
                <a:latin typeface="+mj-lt"/>
                <a:cs typeface="Verdana"/>
              </a:rPr>
              <a:t>(PQRSD) </a:t>
            </a:r>
            <a:r>
              <a:rPr sz="2000" spc="10" dirty="0">
                <a:latin typeface="+mj-lt"/>
                <a:cs typeface="Verdana"/>
              </a:rPr>
              <a:t>recibidas </a:t>
            </a:r>
            <a:r>
              <a:rPr sz="2000" spc="-85" dirty="0">
                <a:latin typeface="+mj-lt"/>
                <a:cs typeface="Verdana"/>
              </a:rPr>
              <a:t>y </a:t>
            </a:r>
            <a:r>
              <a:rPr sz="2000" spc="15" dirty="0">
                <a:latin typeface="+mj-lt"/>
                <a:cs typeface="Verdana"/>
              </a:rPr>
              <a:t>atendidas</a:t>
            </a:r>
            <a:r>
              <a:rPr sz="2000" spc="20" dirty="0">
                <a:latin typeface="+mj-lt"/>
                <a:cs typeface="Verdana"/>
              </a:rPr>
              <a:t> por </a:t>
            </a:r>
            <a:r>
              <a:rPr sz="2000" spc="-15" dirty="0">
                <a:latin typeface="+mj-lt"/>
                <a:cs typeface="Verdana"/>
              </a:rPr>
              <a:t>la </a:t>
            </a:r>
            <a:r>
              <a:rPr sz="2000" spc="25" dirty="0">
                <a:latin typeface="+mj-lt"/>
                <a:cs typeface="Verdana"/>
              </a:rPr>
              <a:t>Empresa </a:t>
            </a:r>
            <a:r>
              <a:rPr sz="2000" spc="45" dirty="0">
                <a:latin typeface="+mj-lt"/>
                <a:cs typeface="Verdana"/>
              </a:rPr>
              <a:t>de </a:t>
            </a:r>
            <a:r>
              <a:rPr sz="2000" spc="-25" dirty="0">
                <a:latin typeface="+mj-lt"/>
                <a:cs typeface="Verdana"/>
              </a:rPr>
              <a:t>Servicios </a:t>
            </a:r>
            <a:r>
              <a:rPr sz="2000" spc="40" dirty="0">
                <a:latin typeface="+mj-lt"/>
                <a:cs typeface="Verdana"/>
              </a:rPr>
              <a:t>Públicos </a:t>
            </a:r>
            <a:r>
              <a:rPr sz="2000" spc="50" dirty="0">
                <a:latin typeface="+mj-lt"/>
                <a:cs typeface="Verdana"/>
              </a:rPr>
              <a:t>de </a:t>
            </a:r>
            <a:r>
              <a:rPr sz="2000" spc="5" dirty="0">
                <a:latin typeface="+mj-lt"/>
                <a:cs typeface="Verdana"/>
              </a:rPr>
              <a:t>Santander </a:t>
            </a:r>
            <a:r>
              <a:rPr sz="2000" spc="10" dirty="0">
                <a:latin typeface="+mj-lt"/>
                <a:cs typeface="Verdana"/>
              </a:rPr>
              <a:t> </a:t>
            </a:r>
            <a:r>
              <a:rPr sz="2000" spc="20" dirty="0">
                <a:latin typeface="+mj-lt"/>
                <a:cs typeface="Verdana"/>
              </a:rPr>
              <a:t>durante</a:t>
            </a:r>
            <a:r>
              <a:rPr sz="2000" spc="-110" dirty="0">
                <a:latin typeface="+mj-lt"/>
                <a:cs typeface="Verdana"/>
              </a:rPr>
              <a:t> </a:t>
            </a:r>
            <a:r>
              <a:rPr sz="2000" spc="-5" dirty="0">
                <a:latin typeface="+mj-lt"/>
                <a:cs typeface="Verdana"/>
              </a:rPr>
              <a:t>el</a:t>
            </a:r>
            <a:r>
              <a:rPr sz="2000" spc="-140" dirty="0">
                <a:latin typeface="+mj-lt"/>
                <a:cs typeface="Verdana"/>
              </a:rPr>
              <a:t> </a:t>
            </a:r>
            <a:r>
              <a:rPr sz="2000" spc="20" dirty="0">
                <a:latin typeface="+mj-lt"/>
                <a:cs typeface="Verdana"/>
              </a:rPr>
              <a:t>periodo</a:t>
            </a:r>
            <a:r>
              <a:rPr sz="2000" spc="-125" dirty="0">
                <a:latin typeface="+mj-lt"/>
                <a:cs typeface="Verdana"/>
              </a:rPr>
              <a:t> </a:t>
            </a:r>
            <a:r>
              <a:rPr sz="2000" spc="45" dirty="0">
                <a:latin typeface="+mj-lt"/>
                <a:cs typeface="Verdana"/>
              </a:rPr>
              <a:t>comprendido</a:t>
            </a:r>
            <a:r>
              <a:rPr sz="2000" spc="-100" dirty="0">
                <a:latin typeface="+mj-lt"/>
                <a:cs typeface="Verdana"/>
              </a:rPr>
              <a:t> </a:t>
            </a:r>
            <a:r>
              <a:rPr sz="2000" spc="10" dirty="0">
                <a:latin typeface="+mj-lt"/>
                <a:cs typeface="Verdana"/>
              </a:rPr>
              <a:t>entre</a:t>
            </a:r>
            <a:r>
              <a:rPr sz="2000" spc="-125" dirty="0">
                <a:latin typeface="+mj-lt"/>
                <a:cs typeface="Verdana"/>
              </a:rPr>
              <a:t> </a:t>
            </a:r>
            <a:r>
              <a:rPr sz="2000" spc="-5" dirty="0">
                <a:latin typeface="+mj-lt"/>
                <a:cs typeface="Verdana"/>
              </a:rPr>
              <a:t>el</a:t>
            </a:r>
            <a:r>
              <a:rPr sz="2000" spc="-140" dirty="0">
                <a:latin typeface="+mj-lt"/>
                <a:cs typeface="Verdana"/>
              </a:rPr>
              <a:t> </a:t>
            </a:r>
            <a:r>
              <a:rPr sz="2000" b="1" spc="-325" dirty="0">
                <a:latin typeface="+mj-lt"/>
                <a:cs typeface="Verdana"/>
              </a:rPr>
              <a:t>1°</a:t>
            </a:r>
            <a:r>
              <a:rPr sz="2000" b="1" spc="-140" dirty="0">
                <a:latin typeface="+mj-lt"/>
                <a:cs typeface="Verdana"/>
              </a:rPr>
              <a:t> </a:t>
            </a:r>
            <a:r>
              <a:rPr sz="2000" b="1" spc="45" dirty="0">
                <a:latin typeface="+mj-lt"/>
                <a:cs typeface="Verdana"/>
              </a:rPr>
              <a:t>de</a:t>
            </a:r>
            <a:r>
              <a:rPr sz="2000" b="1" spc="-120" dirty="0">
                <a:latin typeface="+mj-lt"/>
                <a:cs typeface="Verdana"/>
              </a:rPr>
              <a:t> </a:t>
            </a:r>
            <a:r>
              <a:rPr lang="en-US" sz="2000" b="1" spc="-10" dirty="0">
                <a:latin typeface="+mj-lt"/>
                <a:cs typeface="Verdana"/>
              </a:rPr>
              <a:t>ENERO</a:t>
            </a:r>
            <a:r>
              <a:rPr sz="2000" b="1" spc="-160" dirty="0">
                <a:latin typeface="+mj-lt"/>
                <a:cs typeface="Verdana"/>
              </a:rPr>
              <a:t> </a:t>
            </a:r>
            <a:r>
              <a:rPr sz="2000" b="1" spc="-85" dirty="0">
                <a:latin typeface="+mj-lt"/>
                <a:cs typeface="Verdana"/>
              </a:rPr>
              <a:t>y</a:t>
            </a:r>
            <a:r>
              <a:rPr sz="2000" b="1" spc="-135" dirty="0">
                <a:latin typeface="+mj-lt"/>
                <a:cs typeface="Verdana"/>
              </a:rPr>
              <a:t> </a:t>
            </a:r>
            <a:r>
              <a:rPr sz="2000" b="1" spc="-5" dirty="0" err="1">
                <a:latin typeface="+mj-lt"/>
                <a:cs typeface="Verdana"/>
              </a:rPr>
              <a:t>el</a:t>
            </a:r>
            <a:r>
              <a:rPr sz="2000" b="1" spc="-140" dirty="0">
                <a:latin typeface="+mj-lt"/>
                <a:cs typeface="Verdana"/>
              </a:rPr>
              <a:t> </a:t>
            </a:r>
            <a:r>
              <a:rPr lang="en-US" sz="2000" b="1" spc="-80" dirty="0">
                <a:latin typeface="+mj-lt"/>
                <a:cs typeface="Verdana"/>
              </a:rPr>
              <a:t>31 </a:t>
            </a:r>
            <a:r>
              <a:rPr sz="2000" b="1" spc="45" dirty="0">
                <a:latin typeface="+mj-lt"/>
                <a:cs typeface="Verdana"/>
              </a:rPr>
              <a:t>de</a:t>
            </a:r>
            <a:r>
              <a:rPr sz="2000" b="1" spc="-125" dirty="0">
                <a:latin typeface="+mj-lt"/>
                <a:cs typeface="Verdana"/>
              </a:rPr>
              <a:t> </a:t>
            </a:r>
            <a:r>
              <a:rPr lang="en-US" sz="2000" b="1" spc="35" dirty="0">
                <a:latin typeface="+mj-lt"/>
                <a:cs typeface="Verdana"/>
              </a:rPr>
              <a:t>MARZO</a:t>
            </a:r>
            <a:r>
              <a:rPr sz="2000" b="1" spc="-140" dirty="0">
                <a:latin typeface="+mj-lt"/>
                <a:cs typeface="Verdana"/>
              </a:rPr>
              <a:t> </a:t>
            </a:r>
            <a:r>
              <a:rPr sz="2000" b="1" spc="45" dirty="0">
                <a:latin typeface="+mj-lt"/>
                <a:cs typeface="Verdana"/>
              </a:rPr>
              <a:t>de</a:t>
            </a:r>
            <a:r>
              <a:rPr sz="2000" b="1" spc="-125" dirty="0">
                <a:latin typeface="+mj-lt"/>
                <a:cs typeface="Verdana"/>
              </a:rPr>
              <a:t> </a:t>
            </a:r>
            <a:r>
              <a:rPr sz="2000" b="1" spc="-110" dirty="0">
                <a:latin typeface="+mj-lt"/>
                <a:cs typeface="Verdana"/>
              </a:rPr>
              <a:t>202</a:t>
            </a:r>
            <a:r>
              <a:rPr lang="en-US" sz="2000" b="1" spc="-110" dirty="0">
                <a:latin typeface="+mj-lt"/>
                <a:cs typeface="Verdana"/>
              </a:rPr>
              <a:t>5</a:t>
            </a:r>
            <a:r>
              <a:rPr sz="2000" b="1" spc="-110" dirty="0">
                <a:latin typeface="+mj-lt"/>
                <a:cs typeface="Verdana"/>
              </a:rPr>
              <a:t>.</a:t>
            </a:r>
            <a:endParaRPr sz="2000" b="1" dirty="0">
              <a:latin typeface="+mj-lt"/>
              <a:cs typeface="Verdana"/>
            </a:endParaRPr>
          </a:p>
          <a:p>
            <a:pPr marL="12700" marR="5080" algn="just">
              <a:lnSpc>
                <a:spcPts val="1730"/>
              </a:lnSpc>
              <a:spcBef>
                <a:spcPts val="995"/>
              </a:spcBef>
            </a:pPr>
            <a:r>
              <a:rPr sz="2000" spc="20" dirty="0">
                <a:latin typeface="+mj-lt"/>
                <a:cs typeface="Verdana"/>
              </a:rPr>
              <a:t>El </a:t>
            </a:r>
            <a:r>
              <a:rPr sz="2000" spc="15" dirty="0">
                <a:latin typeface="+mj-lt"/>
                <a:cs typeface="Verdana"/>
              </a:rPr>
              <a:t>propósito </a:t>
            </a:r>
            <a:r>
              <a:rPr sz="2000" spc="50" dirty="0">
                <a:latin typeface="+mj-lt"/>
                <a:cs typeface="Verdana"/>
              </a:rPr>
              <a:t>de </a:t>
            </a:r>
            <a:r>
              <a:rPr sz="2000" spc="-5" dirty="0">
                <a:latin typeface="+mj-lt"/>
                <a:cs typeface="Verdana"/>
              </a:rPr>
              <a:t>este </a:t>
            </a:r>
            <a:r>
              <a:rPr sz="2000" spc="20" dirty="0">
                <a:latin typeface="+mj-lt"/>
                <a:cs typeface="Verdana"/>
              </a:rPr>
              <a:t>informe </a:t>
            </a:r>
            <a:r>
              <a:rPr sz="2000" spc="-25" dirty="0">
                <a:latin typeface="+mj-lt"/>
                <a:cs typeface="Verdana"/>
              </a:rPr>
              <a:t>es </a:t>
            </a:r>
            <a:r>
              <a:rPr sz="2000" spc="20" dirty="0">
                <a:latin typeface="+mj-lt"/>
                <a:cs typeface="Verdana"/>
              </a:rPr>
              <a:t>determinar </a:t>
            </a:r>
            <a:r>
              <a:rPr sz="2000" spc="-15" dirty="0">
                <a:latin typeface="+mj-lt"/>
                <a:cs typeface="Verdana"/>
              </a:rPr>
              <a:t>la </a:t>
            </a:r>
            <a:r>
              <a:rPr sz="2000" spc="35" dirty="0">
                <a:latin typeface="+mj-lt"/>
                <a:cs typeface="Verdana"/>
              </a:rPr>
              <a:t>oportunidad </a:t>
            </a:r>
            <a:r>
              <a:rPr sz="2000" spc="45" dirty="0">
                <a:latin typeface="+mj-lt"/>
                <a:cs typeface="Verdana"/>
              </a:rPr>
              <a:t>de </a:t>
            </a:r>
            <a:r>
              <a:rPr sz="2000" spc="-25" dirty="0">
                <a:latin typeface="+mj-lt"/>
                <a:cs typeface="Verdana"/>
              </a:rPr>
              <a:t>las </a:t>
            </a:r>
            <a:r>
              <a:rPr sz="2000" spc="-5" dirty="0">
                <a:latin typeface="+mj-lt"/>
                <a:cs typeface="Verdana"/>
              </a:rPr>
              <a:t>respuestas </a:t>
            </a:r>
            <a:r>
              <a:rPr sz="2000" spc="-85" dirty="0">
                <a:latin typeface="+mj-lt"/>
                <a:cs typeface="Verdana"/>
              </a:rPr>
              <a:t>y </a:t>
            </a:r>
            <a:r>
              <a:rPr sz="2000" spc="35" dirty="0">
                <a:latin typeface="+mj-lt"/>
                <a:cs typeface="Verdana"/>
              </a:rPr>
              <a:t>en </a:t>
            </a:r>
            <a:r>
              <a:rPr sz="2000" spc="-5" dirty="0">
                <a:latin typeface="+mj-lt"/>
                <a:cs typeface="Verdana"/>
              </a:rPr>
              <a:t>el </a:t>
            </a:r>
            <a:r>
              <a:rPr sz="2000" spc="5" dirty="0">
                <a:latin typeface="+mj-lt"/>
                <a:cs typeface="Verdana"/>
              </a:rPr>
              <a:t>evento </a:t>
            </a:r>
            <a:r>
              <a:rPr sz="2000" spc="65" dirty="0">
                <a:latin typeface="+mj-lt"/>
                <a:cs typeface="Verdana"/>
              </a:rPr>
              <a:t>de </a:t>
            </a:r>
            <a:r>
              <a:rPr sz="2000" spc="-550" dirty="0">
                <a:latin typeface="+mj-lt"/>
                <a:cs typeface="Verdana"/>
              </a:rPr>
              <a:t> </a:t>
            </a:r>
            <a:r>
              <a:rPr sz="2000" spc="-30" dirty="0">
                <a:latin typeface="+mj-lt"/>
                <a:cs typeface="Verdana"/>
              </a:rPr>
              <a:t>ser</a:t>
            </a:r>
            <a:r>
              <a:rPr sz="2000" spc="-75" dirty="0">
                <a:latin typeface="+mj-lt"/>
                <a:cs typeface="Verdana"/>
              </a:rPr>
              <a:t> </a:t>
            </a:r>
            <a:r>
              <a:rPr sz="2000" spc="5" dirty="0">
                <a:latin typeface="+mj-lt"/>
                <a:cs typeface="Verdana"/>
              </a:rPr>
              <a:t>necesario</a:t>
            </a:r>
            <a:r>
              <a:rPr sz="2000" spc="-80" dirty="0">
                <a:latin typeface="+mj-lt"/>
                <a:cs typeface="Verdana"/>
              </a:rPr>
              <a:t> </a:t>
            </a:r>
            <a:r>
              <a:rPr sz="2000" spc="10" dirty="0">
                <a:latin typeface="+mj-lt"/>
                <a:cs typeface="Verdana"/>
              </a:rPr>
              <a:t>formular</a:t>
            </a:r>
            <a:r>
              <a:rPr sz="2000" spc="-70" dirty="0">
                <a:latin typeface="+mj-lt"/>
                <a:cs typeface="Verdana"/>
              </a:rPr>
              <a:t> </a:t>
            </a:r>
            <a:r>
              <a:rPr sz="2000" spc="10" dirty="0">
                <a:latin typeface="+mj-lt"/>
                <a:cs typeface="Verdana"/>
              </a:rPr>
              <a:t>recomendaciones,</a:t>
            </a:r>
            <a:r>
              <a:rPr sz="2000" spc="-50" dirty="0">
                <a:latin typeface="+mj-lt"/>
                <a:cs typeface="Verdana"/>
              </a:rPr>
              <a:t> </a:t>
            </a:r>
            <a:r>
              <a:rPr sz="2000" spc="-20" dirty="0">
                <a:latin typeface="+mj-lt"/>
                <a:cs typeface="Verdana"/>
              </a:rPr>
              <a:t>a</a:t>
            </a:r>
            <a:r>
              <a:rPr sz="2000" spc="-70" dirty="0">
                <a:latin typeface="+mj-lt"/>
                <a:cs typeface="Verdana"/>
              </a:rPr>
              <a:t> </a:t>
            </a:r>
            <a:r>
              <a:rPr sz="2000" spc="-15" dirty="0">
                <a:latin typeface="+mj-lt"/>
                <a:cs typeface="Verdana"/>
              </a:rPr>
              <a:t>la</a:t>
            </a:r>
            <a:r>
              <a:rPr sz="2000" spc="-60" dirty="0">
                <a:latin typeface="+mj-lt"/>
                <a:cs typeface="Verdana"/>
              </a:rPr>
              <a:t> </a:t>
            </a:r>
            <a:r>
              <a:rPr sz="2000" spc="-10" dirty="0">
                <a:latin typeface="+mj-lt"/>
                <a:cs typeface="Verdana"/>
              </a:rPr>
              <a:t>alta</a:t>
            </a:r>
            <a:r>
              <a:rPr sz="2000" spc="-70" dirty="0">
                <a:latin typeface="+mj-lt"/>
                <a:cs typeface="Verdana"/>
              </a:rPr>
              <a:t> </a:t>
            </a:r>
            <a:r>
              <a:rPr sz="2000" spc="25" dirty="0">
                <a:latin typeface="+mj-lt"/>
                <a:cs typeface="Verdana"/>
              </a:rPr>
              <a:t>dirección</a:t>
            </a:r>
            <a:r>
              <a:rPr sz="2000" spc="-75" dirty="0">
                <a:latin typeface="+mj-lt"/>
                <a:cs typeface="Verdana"/>
              </a:rPr>
              <a:t> </a:t>
            </a:r>
            <a:r>
              <a:rPr sz="2000" spc="-85" dirty="0">
                <a:latin typeface="+mj-lt"/>
                <a:cs typeface="Verdana"/>
              </a:rPr>
              <a:t>y</a:t>
            </a:r>
            <a:r>
              <a:rPr sz="2000" spc="-55" dirty="0">
                <a:latin typeface="+mj-lt"/>
                <a:cs typeface="Verdana"/>
              </a:rPr>
              <a:t> </a:t>
            </a:r>
            <a:r>
              <a:rPr sz="2000" spc="-20" dirty="0">
                <a:latin typeface="+mj-lt"/>
                <a:cs typeface="Verdana"/>
              </a:rPr>
              <a:t>a</a:t>
            </a:r>
            <a:r>
              <a:rPr sz="2000" spc="-70" dirty="0">
                <a:latin typeface="+mj-lt"/>
                <a:cs typeface="Verdana"/>
              </a:rPr>
              <a:t> </a:t>
            </a:r>
            <a:r>
              <a:rPr sz="2000" spc="-10" dirty="0">
                <a:latin typeface="+mj-lt"/>
                <a:cs typeface="Verdana"/>
              </a:rPr>
              <a:t>los</a:t>
            </a:r>
            <a:r>
              <a:rPr sz="2000" spc="-80" dirty="0">
                <a:latin typeface="+mj-lt"/>
                <a:cs typeface="Verdana"/>
              </a:rPr>
              <a:t> </a:t>
            </a:r>
            <a:r>
              <a:rPr sz="2000" spc="-5" dirty="0">
                <a:latin typeface="+mj-lt"/>
                <a:cs typeface="Verdana"/>
              </a:rPr>
              <a:t>líderes</a:t>
            </a:r>
            <a:r>
              <a:rPr sz="2000" spc="-60" dirty="0">
                <a:latin typeface="+mj-lt"/>
                <a:cs typeface="Verdana"/>
              </a:rPr>
              <a:t> </a:t>
            </a:r>
            <a:r>
              <a:rPr sz="2000" spc="45" dirty="0">
                <a:latin typeface="+mj-lt"/>
                <a:cs typeface="Verdana"/>
              </a:rPr>
              <a:t>de</a:t>
            </a:r>
            <a:r>
              <a:rPr sz="2000" spc="-70" dirty="0">
                <a:latin typeface="+mj-lt"/>
                <a:cs typeface="Verdana"/>
              </a:rPr>
              <a:t> </a:t>
            </a:r>
            <a:r>
              <a:rPr sz="2000" spc="-15" dirty="0">
                <a:latin typeface="+mj-lt"/>
                <a:cs typeface="Verdana"/>
              </a:rPr>
              <a:t>los</a:t>
            </a:r>
            <a:r>
              <a:rPr sz="2000" spc="-55" dirty="0">
                <a:latin typeface="+mj-lt"/>
                <a:cs typeface="Verdana"/>
              </a:rPr>
              <a:t> </a:t>
            </a:r>
            <a:r>
              <a:rPr sz="2000" spc="5" dirty="0">
                <a:latin typeface="+mj-lt"/>
                <a:cs typeface="Verdana"/>
              </a:rPr>
              <a:t>procesos</a:t>
            </a:r>
            <a:r>
              <a:rPr sz="2000" spc="-65" dirty="0">
                <a:latin typeface="+mj-lt"/>
                <a:cs typeface="Verdana"/>
              </a:rPr>
              <a:t> </a:t>
            </a:r>
            <a:r>
              <a:rPr sz="2000" spc="55" dirty="0">
                <a:latin typeface="+mj-lt"/>
                <a:cs typeface="Verdana"/>
              </a:rPr>
              <a:t>con</a:t>
            </a:r>
            <a:r>
              <a:rPr sz="2000" spc="-65" dirty="0">
                <a:latin typeface="+mj-lt"/>
                <a:cs typeface="Verdana"/>
              </a:rPr>
              <a:t> </a:t>
            </a:r>
            <a:r>
              <a:rPr sz="2000" spc="-5" dirty="0">
                <a:latin typeface="+mj-lt"/>
                <a:cs typeface="Verdana"/>
              </a:rPr>
              <a:t>el </a:t>
            </a:r>
            <a:r>
              <a:rPr sz="2000" spc="-550" dirty="0">
                <a:latin typeface="+mj-lt"/>
                <a:cs typeface="Verdana"/>
              </a:rPr>
              <a:t> </a:t>
            </a:r>
            <a:r>
              <a:rPr sz="2000" spc="10" dirty="0">
                <a:latin typeface="+mj-lt"/>
                <a:cs typeface="Verdana"/>
              </a:rPr>
              <a:t>fin</a:t>
            </a:r>
            <a:r>
              <a:rPr sz="2000" spc="-145" dirty="0">
                <a:latin typeface="+mj-lt"/>
                <a:cs typeface="Verdana"/>
              </a:rPr>
              <a:t> </a:t>
            </a:r>
            <a:r>
              <a:rPr sz="2000" spc="40" dirty="0">
                <a:latin typeface="+mj-lt"/>
                <a:cs typeface="Verdana"/>
              </a:rPr>
              <a:t>d</a:t>
            </a:r>
            <a:r>
              <a:rPr sz="2000" spc="45" dirty="0">
                <a:latin typeface="+mj-lt"/>
                <a:cs typeface="Verdana"/>
              </a:rPr>
              <a:t>e</a:t>
            </a:r>
            <a:r>
              <a:rPr sz="2000" spc="-135" dirty="0">
                <a:latin typeface="+mj-lt"/>
                <a:cs typeface="Verdana"/>
              </a:rPr>
              <a:t> </a:t>
            </a:r>
            <a:r>
              <a:rPr sz="2000" spc="25" dirty="0">
                <a:latin typeface="+mj-lt"/>
                <a:cs typeface="Verdana"/>
              </a:rPr>
              <a:t>p</a:t>
            </a:r>
            <a:r>
              <a:rPr sz="2000" spc="5" dirty="0">
                <a:latin typeface="+mj-lt"/>
                <a:cs typeface="Verdana"/>
              </a:rPr>
              <a:t>r</a:t>
            </a:r>
            <a:r>
              <a:rPr sz="2000" spc="60" dirty="0">
                <a:latin typeface="+mj-lt"/>
                <a:cs typeface="Verdana"/>
              </a:rPr>
              <a:t>o</a:t>
            </a:r>
            <a:r>
              <a:rPr sz="2000" spc="90" dirty="0">
                <a:latin typeface="+mj-lt"/>
                <a:cs typeface="Verdana"/>
              </a:rPr>
              <a:t>m</a:t>
            </a:r>
            <a:r>
              <a:rPr sz="2000" spc="-30" dirty="0">
                <a:latin typeface="+mj-lt"/>
                <a:cs typeface="Verdana"/>
              </a:rPr>
              <a:t>o</a:t>
            </a:r>
            <a:r>
              <a:rPr sz="2000" spc="-40" dirty="0">
                <a:latin typeface="+mj-lt"/>
                <a:cs typeface="Verdana"/>
              </a:rPr>
              <a:t>v</a:t>
            </a:r>
            <a:r>
              <a:rPr sz="2000" spc="-20" dirty="0">
                <a:latin typeface="+mj-lt"/>
                <a:cs typeface="Verdana"/>
              </a:rPr>
              <a:t>er</a:t>
            </a:r>
            <a:r>
              <a:rPr sz="2000" spc="-114" dirty="0">
                <a:latin typeface="+mj-lt"/>
                <a:cs typeface="Verdana"/>
              </a:rPr>
              <a:t> </a:t>
            </a:r>
            <a:r>
              <a:rPr sz="2000" spc="-15" dirty="0">
                <a:latin typeface="+mj-lt"/>
                <a:cs typeface="Verdana"/>
              </a:rPr>
              <a:t>la</a:t>
            </a:r>
            <a:r>
              <a:rPr sz="2000" spc="-140" dirty="0">
                <a:latin typeface="+mj-lt"/>
                <a:cs typeface="Verdana"/>
              </a:rPr>
              <a:t> </a:t>
            </a:r>
            <a:r>
              <a:rPr sz="2000" spc="90" dirty="0">
                <a:latin typeface="+mj-lt"/>
                <a:cs typeface="Verdana"/>
              </a:rPr>
              <a:t>m</a:t>
            </a:r>
            <a:r>
              <a:rPr sz="2000" spc="50" dirty="0">
                <a:latin typeface="+mj-lt"/>
                <a:cs typeface="Verdana"/>
              </a:rPr>
              <a:t>e</a:t>
            </a:r>
            <a:r>
              <a:rPr sz="2000" spc="-120" dirty="0">
                <a:latin typeface="+mj-lt"/>
                <a:cs typeface="Verdana"/>
              </a:rPr>
              <a:t>j</a:t>
            </a:r>
            <a:r>
              <a:rPr sz="2000" spc="-10" dirty="0">
                <a:latin typeface="+mj-lt"/>
                <a:cs typeface="Verdana"/>
              </a:rPr>
              <a:t>o</a:t>
            </a:r>
            <a:r>
              <a:rPr sz="2000" spc="-20" dirty="0">
                <a:latin typeface="+mj-lt"/>
                <a:cs typeface="Verdana"/>
              </a:rPr>
              <a:t>ra</a:t>
            </a:r>
            <a:r>
              <a:rPr sz="2000" spc="-105" dirty="0">
                <a:latin typeface="+mj-lt"/>
                <a:cs typeface="Verdana"/>
              </a:rPr>
              <a:t> </a:t>
            </a:r>
            <a:r>
              <a:rPr sz="2000" spc="35" dirty="0">
                <a:latin typeface="+mj-lt"/>
                <a:cs typeface="Verdana"/>
              </a:rPr>
              <a:t>continua</a:t>
            </a:r>
            <a:r>
              <a:rPr sz="2000" spc="-120" dirty="0">
                <a:latin typeface="+mj-lt"/>
                <a:cs typeface="Verdana"/>
              </a:rPr>
              <a:t> </a:t>
            </a:r>
            <a:r>
              <a:rPr sz="2000" spc="40" dirty="0">
                <a:latin typeface="+mj-lt"/>
                <a:cs typeface="Verdana"/>
              </a:rPr>
              <a:t>d</a:t>
            </a:r>
            <a:r>
              <a:rPr sz="2000" spc="45" dirty="0">
                <a:latin typeface="+mj-lt"/>
                <a:cs typeface="Verdana"/>
              </a:rPr>
              <a:t>e</a:t>
            </a:r>
            <a:r>
              <a:rPr sz="2000" spc="-135" dirty="0">
                <a:latin typeface="+mj-lt"/>
                <a:cs typeface="Verdana"/>
              </a:rPr>
              <a:t> </a:t>
            </a:r>
            <a:r>
              <a:rPr sz="2000" spc="-15" dirty="0">
                <a:latin typeface="+mj-lt"/>
                <a:cs typeface="Verdana"/>
              </a:rPr>
              <a:t>la</a:t>
            </a:r>
            <a:r>
              <a:rPr sz="2000" spc="-140" dirty="0">
                <a:latin typeface="+mj-lt"/>
                <a:cs typeface="Verdana"/>
              </a:rPr>
              <a:t> </a:t>
            </a:r>
            <a:r>
              <a:rPr sz="2000" spc="55" dirty="0">
                <a:latin typeface="+mj-lt"/>
                <a:cs typeface="Verdana"/>
              </a:rPr>
              <a:t>g</a:t>
            </a:r>
            <a:r>
              <a:rPr sz="2000" spc="40" dirty="0">
                <a:latin typeface="+mj-lt"/>
                <a:cs typeface="Verdana"/>
              </a:rPr>
              <a:t>e</a:t>
            </a:r>
            <a:r>
              <a:rPr sz="2000" spc="10" dirty="0">
                <a:latin typeface="+mj-lt"/>
                <a:cs typeface="Verdana"/>
              </a:rPr>
              <a:t>stión</a:t>
            </a:r>
            <a:r>
              <a:rPr sz="2000" spc="-110" dirty="0">
                <a:latin typeface="+mj-lt"/>
                <a:cs typeface="Verdana"/>
              </a:rPr>
              <a:t> </a:t>
            </a:r>
            <a:r>
              <a:rPr sz="2000" spc="10" dirty="0">
                <a:latin typeface="+mj-lt"/>
                <a:cs typeface="Verdana"/>
              </a:rPr>
              <a:t>instit</a:t>
            </a:r>
            <a:r>
              <a:rPr sz="2000" spc="20" dirty="0">
                <a:latin typeface="+mj-lt"/>
                <a:cs typeface="Verdana"/>
              </a:rPr>
              <a:t>u</a:t>
            </a:r>
            <a:r>
              <a:rPr sz="2000" spc="25" dirty="0">
                <a:latin typeface="+mj-lt"/>
                <a:cs typeface="Verdana"/>
              </a:rPr>
              <a:t>cion</a:t>
            </a:r>
            <a:r>
              <a:rPr sz="2000" spc="20" dirty="0">
                <a:latin typeface="+mj-lt"/>
                <a:cs typeface="Verdana"/>
              </a:rPr>
              <a:t>a</a:t>
            </a:r>
            <a:r>
              <a:rPr sz="2000" spc="-5" dirty="0">
                <a:latin typeface="+mj-lt"/>
                <a:cs typeface="Verdana"/>
              </a:rPr>
              <a:t>l</a:t>
            </a:r>
            <a:r>
              <a:rPr sz="2000" spc="-245" dirty="0">
                <a:latin typeface="+mj-lt"/>
                <a:cs typeface="Verdana"/>
              </a:rPr>
              <a:t>.</a:t>
            </a:r>
            <a:endParaRPr sz="2000" dirty="0">
              <a:latin typeface="+mj-lt"/>
              <a:cs typeface="Verdana"/>
            </a:endParaRPr>
          </a:p>
          <a:p>
            <a:pPr marL="12700" marR="5715" algn="just">
              <a:lnSpc>
                <a:spcPct val="90100"/>
              </a:lnSpc>
              <a:spcBef>
                <a:spcPts val="975"/>
              </a:spcBef>
            </a:pPr>
            <a:r>
              <a:rPr sz="2000" spc="60" dirty="0">
                <a:latin typeface="+mj-lt"/>
                <a:cs typeface="Verdana"/>
              </a:rPr>
              <a:t>En </a:t>
            </a:r>
            <a:r>
              <a:rPr sz="2000" spc="-5" dirty="0">
                <a:latin typeface="+mj-lt"/>
                <a:cs typeface="Verdana"/>
              </a:rPr>
              <a:t>este </a:t>
            </a:r>
            <a:r>
              <a:rPr sz="2000" spc="20" dirty="0">
                <a:latin typeface="+mj-lt"/>
                <a:cs typeface="Verdana"/>
              </a:rPr>
              <a:t>sentido </a:t>
            </a:r>
            <a:r>
              <a:rPr sz="2000" spc="-10" dirty="0">
                <a:latin typeface="+mj-lt"/>
                <a:cs typeface="Verdana"/>
              </a:rPr>
              <a:t>la </a:t>
            </a:r>
            <a:r>
              <a:rPr sz="2000" spc="20" dirty="0">
                <a:latin typeface="+mj-lt"/>
                <a:cs typeface="Verdana"/>
              </a:rPr>
              <a:t>Oficina </a:t>
            </a:r>
            <a:r>
              <a:rPr sz="2000" spc="45" dirty="0">
                <a:latin typeface="+mj-lt"/>
                <a:cs typeface="Verdana"/>
              </a:rPr>
              <a:t>de </a:t>
            </a:r>
            <a:r>
              <a:rPr sz="2000" spc="15" dirty="0">
                <a:latin typeface="+mj-lt"/>
                <a:cs typeface="Verdana"/>
              </a:rPr>
              <a:t>Control </a:t>
            </a:r>
            <a:r>
              <a:rPr sz="2000" spc="-5" dirty="0">
                <a:latin typeface="+mj-lt"/>
                <a:cs typeface="Verdana"/>
              </a:rPr>
              <a:t>Interno </a:t>
            </a:r>
            <a:r>
              <a:rPr sz="2000" spc="35" dirty="0">
                <a:latin typeface="+mj-lt"/>
                <a:cs typeface="Verdana"/>
              </a:rPr>
              <a:t>da </a:t>
            </a:r>
            <a:r>
              <a:rPr sz="2000" spc="45" dirty="0">
                <a:latin typeface="+mj-lt"/>
                <a:cs typeface="Verdana"/>
              </a:rPr>
              <a:t>cumplimiento </a:t>
            </a:r>
            <a:r>
              <a:rPr sz="2000" spc="-20" dirty="0">
                <a:latin typeface="+mj-lt"/>
                <a:cs typeface="Verdana"/>
              </a:rPr>
              <a:t>a </a:t>
            </a:r>
            <a:r>
              <a:rPr sz="2000" spc="-15" dirty="0">
                <a:latin typeface="+mj-lt"/>
                <a:cs typeface="Verdana"/>
              </a:rPr>
              <a:t>los </a:t>
            </a:r>
            <a:r>
              <a:rPr sz="2000" spc="20" dirty="0">
                <a:latin typeface="+mj-lt"/>
                <a:cs typeface="Verdana"/>
              </a:rPr>
              <a:t>lineamientos </a:t>
            </a:r>
            <a:r>
              <a:rPr sz="2000" spc="10" dirty="0">
                <a:latin typeface="+mj-lt"/>
                <a:cs typeface="Verdana"/>
              </a:rPr>
              <a:t>establecidos </a:t>
            </a:r>
            <a:r>
              <a:rPr sz="2000" spc="15" dirty="0">
                <a:latin typeface="+mj-lt"/>
                <a:cs typeface="Verdana"/>
              </a:rPr>
              <a:t> </a:t>
            </a:r>
            <a:r>
              <a:rPr sz="2000" spc="35" dirty="0">
                <a:latin typeface="+mj-lt"/>
                <a:cs typeface="Verdana"/>
              </a:rPr>
              <a:t>en</a:t>
            </a:r>
            <a:r>
              <a:rPr sz="2000" spc="-75" dirty="0">
                <a:latin typeface="+mj-lt"/>
                <a:cs typeface="Verdana"/>
              </a:rPr>
              <a:t> </a:t>
            </a:r>
            <a:r>
              <a:rPr sz="2000" spc="-5" dirty="0">
                <a:latin typeface="+mj-lt"/>
                <a:cs typeface="Verdana"/>
              </a:rPr>
              <a:t>el</a:t>
            </a:r>
            <a:r>
              <a:rPr sz="2000" spc="-60" dirty="0">
                <a:latin typeface="+mj-lt"/>
                <a:cs typeface="Verdana"/>
              </a:rPr>
              <a:t> </a:t>
            </a:r>
            <a:r>
              <a:rPr sz="2000" spc="10" dirty="0">
                <a:latin typeface="+mj-lt"/>
                <a:cs typeface="Verdana"/>
              </a:rPr>
              <a:t>artículo</a:t>
            </a:r>
            <a:r>
              <a:rPr sz="2000" spc="-70" dirty="0">
                <a:latin typeface="+mj-lt"/>
                <a:cs typeface="Verdana"/>
              </a:rPr>
              <a:t> </a:t>
            </a:r>
            <a:r>
              <a:rPr sz="2000" spc="-65" dirty="0">
                <a:latin typeface="+mj-lt"/>
                <a:cs typeface="Verdana"/>
              </a:rPr>
              <a:t>76</a:t>
            </a:r>
            <a:r>
              <a:rPr sz="2000" spc="-75" dirty="0">
                <a:latin typeface="+mj-lt"/>
                <a:cs typeface="Verdana"/>
              </a:rPr>
              <a:t> </a:t>
            </a:r>
            <a:r>
              <a:rPr sz="2000" spc="50" dirty="0">
                <a:latin typeface="+mj-lt"/>
                <a:cs typeface="Verdana"/>
              </a:rPr>
              <a:t>de</a:t>
            </a:r>
            <a:r>
              <a:rPr sz="2000" spc="-75" dirty="0">
                <a:latin typeface="+mj-lt"/>
                <a:cs typeface="Verdana"/>
              </a:rPr>
              <a:t> </a:t>
            </a:r>
            <a:r>
              <a:rPr sz="2000" spc="-10" dirty="0">
                <a:latin typeface="+mj-lt"/>
                <a:cs typeface="Verdana"/>
              </a:rPr>
              <a:t>la</a:t>
            </a:r>
            <a:r>
              <a:rPr sz="2000" spc="-80" dirty="0">
                <a:latin typeface="+mj-lt"/>
                <a:cs typeface="Verdana"/>
              </a:rPr>
              <a:t> </a:t>
            </a:r>
            <a:r>
              <a:rPr sz="2000" spc="-15" dirty="0">
                <a:latin typeface="+mj-lt"/>
                <a:cs typeface="Verdana"/>
              </a:rPr>
              <a:t>Ley</a:t>
            </a:r>
            <a:r>
              <a:rPr sz="2000" spc="-65" dirty="0">
                <a:latin typeface="+mj-lt"/>
                <a:cs typeface="Verdana"/>
              </a:rPr>
              <a:t> </a:t>
            </a:r>
            <a:r>
              <a:rPr sz="2000" spc="-110" dirty="0">
                <a:latin typeface="+mj-lt"/>
                <a:cs typeface="Verdana"/>
              </a:rPr>
              <a:t>1474</a:t>
            </a:r>
            <a:r>
              <a:rPr sz="2000" spc="-60" dirty="0">
                <a:latin typeface="+mj-lt"/>
                <a:cs typeface="Verdana"/>
              </a:rPr>
              <a:t> </a:t>
            </a:r>
            <a:r>
              <a:rPr sz="2000" spc="25" dirty="0">
                <a:latin typeface="+mj-lt"/>
                <a:cs typeface="Verdana"/>
              </a:rPr>
              <a:t>del</a:t>
            </a:r>
            <a:r>
              <a:rPr sz="2000" spc="-65" dirty="0">
                <a:latin typeface="+mj-lt"/>
                <a:cs typeface="Verdana"/>
              </a:rPr>
              <a:t> </a:t>
            </a:r>
            <a:r>
              <a:rPr sz="2000" spc="-280" dirty="0">
                <a:latin typeface="+mj-lt"/>
                <a:cs typeface="Verdana"/>
              </a:rPr>
              <a:t>12</a:t>
            </a:r>
            <a:r>
              <a:rPr sz="2000" spc="-55" dirty="0">
                <a:latin typeface="+mj-lt"/>
                <a:cs typeface="Verdana"/>
              </a:rPr>
              <a:t> </a:t>
            </a:r>
            <a:r>
              <a:rPr sz="2000" spc="45" dirty="0">
                <a:latin typeface="+mj-lt"/>
                <a:cs typeface="Verdana"/>
              </a:rPr>
              <a:t>de</a:t>
            </a:r>
            <a:r>
              <a:rPr sz="2000" spc="-65" dirty="0">
                <a:latin typeface="+mj-lt"/>
                <a:cs typeface="Verdana"/>
              </a:rPr>
              <a:t> </a:t>
            </a:r>
            <a:r>
              <a:rPr sz="2000" spc="-15" dirty="0">
                <a:latin typeface="+mj-lt"/>
                <a:cs typeface="Verdana"/>
              </a:rPr>
              <a:t>julio</a:t>
            </a:r>
            <a:r>
              <a:rPr sz="2000" spc="-80" dirty="0">
                <a:latin typeface="+mj-lt"/>
                <a:cs typeface="Verdana"/>
              </a:rPr>
              <a:t> </a:t>
            </a:r>
            <a:r>
              <a:rPr sz="2000" spc="50" dirty="0">
                <a:latin typeface="+mj-lt"/>
                <a:cs typeface="Verdana"/>
              </a:rPr>
              <a:t>de</a:t>
            </a:r>
            <a:r>
              <a:rPr sz="2000" spc="-75" dirty="0">
                <a:latin typeface="+mj-lt"/>
                <a:cs typeface="Verdana"/>
              </a:rPr>
              <a:t> </a:t>
            </a:r>
            <a:r>
              <a:rPr sz="2000" spc="-235" dirty="0">
                <a:latin typeface="+mj-lt"/>
                <a:cs typeface="Verdana"/>
              </a:rPr>
              <a:t>2011</a:t>
            </a:r>
            <a:r>
              <a:rPr sz="2000" spc="-220" dirty="0">
                <a:latin typeface="+mj-lt"/>
                <a:cs typeface="Verdana"/>
              </a:rPr>
              <a:t> </a:t>
            </a:r>
            <a:r>
              <a:rPr sz="2000" spc="-30" dirty="0">
                <a:latin typeface="+mj-lt"/>
                <a:cs typeface="Verdana"/>
              </a:rPr>
              <a:t>«Por</a:t>
            </a:r>
            <a:r>
              <a:rPr sz="2000" spc="-55" dirty="0">
                <a:latin typeface="+mj-lt"/>
                <a:cs typeface="Verdana"/>
              </a:rPr>
              <a:t> </a:t>
            </a:r>
            <a:r>
              <a:rPr sz="2000" spc="-5" dirty="0">
                <a:latin typeface="+mj-lt"/>
                <a:cs typeface="Verdana"/>
              </a:rPr>
              <a:t>el</a:t>
            </a:r>
            <a:r>
              <a:rPr sz="2000" spc="-70" dirty="0">
                <a:latin typeface="+mj-lt"/>
                <a:cs typeface="Verdana"/>
              </a:rPr>
              <a:t> </a:t>
            </a:r>
            <a:r>
              <a:rPr sz="2000" spc="25" dirty="0">
                <a:latin typeface="+mj-lt"/>
                <a:cs typeface="Verdana"/>
              </a:rPr>
              <a:t>cual</a:t>
            </a:r>
            <a:r>
              <a:rPr sz="2000" spc="-70" dirty="0">
                <a:latin typeface="+mj-lt"/>
                <a:cs typeface="Verdana"/>
              </a:rPr>
              <a:t> </a:t>
            </a:r>
            <a:r>
              <a:rPr sz="2000" spc="-15" dirty="0">
                <a:latin typeface="+mj-lt"/>
                <a:cs typeface="Verdana"/>
              </a:rPr>
              <a:t>se</a:t>
            </a:r>
            <a:r>
              <a:rPr sz="2000" spc="-60" dirty="0">
                <a:latin typeface="+mj-lt"/>
                <a:cs typeface="Verdana"/>
              </a:rPr>
              <a:t> </a:t>
            </a:r>
            <a:r>
              <a:rPr sz="2000" spc="35" dirty="0">
                <a:latin typeface="+mj-lt"/>
                <a:cs typeface="Verdana"/>
              </a:rPr>
              <a:t>dictan</a:t>
            </a:r>
            <a:r>
              <a:rPr sz="2000" spc="-60" dirty="0">
                <a:latin typeface="+mj-lt"/>
                <a:cs typeface="Verdana"/>
              </a:rPr>
              <a:t> </a:t>
            </a:r>
            <a:r>
              <a:rPr sz="2000" spc="20" dirty="0">
                <a:latin typeface="+mj-lt"/>
                <a:cs typeface="Verdana"/>
              </a:rPr>
              <a:t>normas</a:t>
            </a:r>
            <a:r>
              <a:rPr sz="2000" spc="-70" dirty="0">
                <a:latin typeface="+mj-lt"/>
                <a:cs typeface="Verdana"/>
              </a:rPr>
              <a:t> </a:t>
            </a:r>
            <a:r>
              <a:rPr sz="2000" spc="5" dirty="0">
                <a:latin typeface="+mj-lt"/>
                <a:cs typeface="Verdana"/>
              </a:rPr>
              <a:t>orientadas</a:t>
            </a:r>
            <a:r>
              <a:rPr sz="2000" spc="-30" dirty="0">
                <a:latin typeface="+mj-lt"/>
                <a:cs typeface="Verdana"/>
              </a:rPr>
              <a:t> </a:t>
            </a:r>
            <a:r>
              <a:rPr sz="2000" spc="-20" dirty="0">
                <a:latin typeface="+mj-lt"/>
                <a:cs typeface="Verdana"/>
              </a:rPr>
              <a:t>a </a:t>
            </a:r>
            <a:r>
              <a:rPr sz="2000" spc="-555" dirty="0">
                <a:latin typeface="+mj-lt"/>
                <a:cs typeface="Verdana"/>
              </a:rPr>
              <a:t> </a:t>
            </a:r>
            <a:r>
              <a:rPr sz="2000" spc="-5" dirty="0">
                <a:latin typeface="+mj-lt"/>
                <a:cs typeface="Verdana"/>
              </a:rPr>
              <a:t>fortalecer </a:t>
            </a:r>
            <a:r>
              <a:rPr sz="2000" spc="-15" dirty="0">
                <a:latin typeface="+mj-lt"/>
                <a:cs typeface="Verdana"/>
              </a:rPr>
              <a:t>los </a:t>
            </a:r>
            <a:r>
              <a:rPr sz="2000" spc="30" dirty="0">
                <a:latin typeface="+mj-lt"/>
                <a:cs typeface="Verdana"/>
              </a:rPr>
              <a:t>mecanismos </a:t>
            </a:r>
            <a:r>
              <a:rPr sz="2000" spc="50" dirty="0">
                <a:latin typeface="+mj-lt"/>
                <a:cs typeface="Verdana"/>
              </a:rPr>
              <a:t>de </a:t>
            </a:r>
            <a:r>
              <a:rPr sz="2000" spc="-5" dirty="0">
                <a:latin typeface="+mj-lt"/>
                <a:cs typeface="Verdana"/>
              </a:rPr>
              <a:t>prevención, </a:t>
            </a:r>
            <a:r>
              <a:rPr sz="2000" spc="10" dirty="0">
                <a:latin typeface="+mj-lt"/>
                <a:cs typeface="Verdana"/>
              </a:rPr>
              <a:t>investigación </a:t>
            </a:r>
            <a:r>
              <a:rPr sz="2000" spc="-85" dirty="0">
                <a:latin typeface="+mj-lt"/>
                <a:cs typeface="Verdana"/>
              </a:rPr>
              <a:t>y </a:t>
            </a:r>
            <a:r>
              <a:rPr sz="2000" spc="20" dirty="0">
                <a:latin typeface="+mj-lt"/>
                <a:cs typeface="Verdana"/>
              </a:rPr>
              <a:t>sanción </a:t>
            </a:r>
            <a:r>
              <a:rPr sz="2000" spc="50" dirty="0">
                <a:latin typeface="+mj-lt"/>
                <a:cs typeface="Verdana"/>
              </a:rPr>
              <a:t>de </a:t>
            </a:r>
            <a:r>
              <a:rPr sz="2000" spc="5" dirty="0">
                <a:latin typeface="+mj-lt"/>
                <a:cs typeface="Verdana"/>
              </a:rPr>
              <a:t>actos </a:t>
            </a:r>
            <a:r>
              <a:rPr sz="2000" spc="45" dirty="0">
                <a:latin typeface="+mj-lt"/>
                <a:cs typeface="Verdana"/>
              </a:rPr>
              <a:t>de </a:t>
            </a:r>
            <a:r>
              <a:rPr sz="2000" spc="30" dirty="0">
                <a:latin typeface="+mj-lt"/>
                <a:cs typeface="Verdana"/>
              </a:rPr>
              <a:t>corrupción </a:t>
            </a:r>
            <a:r>
              <a:rPr sz="2000" spc="-85" dirty="0">
                <a:latin typeface="+mj-lt"/>
                <a:cs typeface="Verdana"/>
              </a:rPr>
              <a:t>y </a:t>
            </a:r>
            <a:r>
              <a:rPr sz="2000" spc="-5" dirty="0">
                <a:latin typeface="+mj-lt"/>
                <a:cs typeface="Verdana"/>
              </a:rPr>
              <a:t>la </a:t>
            </a:r>
            <a:r>
              <a:rPr sz="2000" dirty="0">
                <a:latin typeface="+mj-lt"/>
                <a:cs typeface="Verdana"/>
              </a:rPr>
              <a:t> </a:t>
            </a:r>
            <a:r>
              <a:rPr sz="2000" spc="10" dirty="0">
                <a:latin typeface="+mj-lt"/>
                <a:cs typeface="Verdana"/>
              </a:rPr>
              <a:t>efectividad</a:t>
            </a:r>
            <a:r>
              <a:rPr sz="2000" spc="-125" dirty="0">
                <a:latin typeface="+mj-lt"/>
                <a:cs typeface="Verdana"/>
              </a:rPr>
              <a:t> </a:t>
            </a:r>
            <a:r>
              <a:rPr sz="2000" spc="25" dirty="0">
                <a:latin typeface="+mj-lt"/>
                <a:cs typeface="Verdana"/>
              </a:rPr>
              <a:t>del</a:t>
            </a:r>
            <a:r>
              <a:rPr sz="2000" spc="-130" dirty="0">
                <a:latin typeface="+mj-lt"/>
                <a:cs typeface="Verdana"/>
              </a:rPr>
              <a:t> </a:t>
            </a:r>
            <a:r>
              <a:rPr sz="2000" spc="20" dirty="0">
                <a:latin typeface="+mj-lt"/>
                <a:cs typeface="Verdana"/>
              </a:rPr>
              <a:t>control</a:t>
            </a:r>
            <a:r>
              <a:rPr sz="2000" spc="-135" dirty="0">
                <a:latin typeface="+mj-lt"/>
                <a:cs typeface="Verdana"/>
              </a:rPr>
              <a:t> </a:t>
            </a:r>
            <a:r>
              <a:rPr sz="2000" spc="45" dirty="0">
                <a:latin typeface="+mj-lt"/>
                <a:cs typeface="Verdana"/>
              </a:rPr>
              <a:t>de</a:t>
            </a:r>
            <a:r>
              <a:rPr sz="2000" spc="-135" dirty="0">
                <a:latin typeface="+mj-lt"/>
                <a:cs typeface="Verdana"/>
              </a:rPr>
              <a:t> </a:t>
            </a:r>
            <a:r>
              <a:rPr sz="2000" spc="-15" dirty="0">
                <a:latin typeface="+mj-lt"/>
                <a:cs typeface="Verdana"/>
              </a:rPr>
              <a:t>la</a:t>
            </a:r>
            <a:r>
              <a:rPr sz="2000" spc="-140" dirty="0">
                <a:latin typeface="+mj-lt"/>
                <a:cs typeface="Verdana"/>
              </a:rPr>
              <a:t> </a:t>
            </a:r>
            <a:r>
              <a:rPr sz="2000" spc="20" dirty="0">
                <a:latin typeface="+mj-lt"/>
                <a:cs typeface="Verdana"/>
              </a:rPr>
              <a:t>gestión</a:t>
            </a:r>
            <a:r>
              <a:rPr sz="2000" spc="-110" dirty="0">
                <a:latin typeface="+mj-lt"/>
                <a:cs typeface="Verdana"/>
              </a:rPr>
              <a:t> </a:t>
            </a:r>
            <a:r>
              <a:rPr sz="2000" spc="-30" dirty="0">
                <a:latin typeface="+mj-lt"/>
                <a:cs typeface="Verdana"/>
              </a:rPr>
              <a:t>pública».</a:t>
            </a:r>
            <a:endParaRPr sz="2000" dirty="0">
              <a:latin typeface="+mj-lt"/>
              <a:cs typeface="Verdana"/>
            </a:endParaRPr>
          </a:p>
          <a:p>
            <a:pPr marL="12700" marR="8890" algn="just">
              <a:lnSpc>
                <a:spcPts val="1730"/>
              </a:lnSpc>
              <a:spcBef>
                <a:spcPts val="1019"/>
              </a:spcBef>
            </a:pPr>
            <a:r>
              <a:rPr sz="2000" spc="45" dirty="0">
                <a:latin typeface="+mj-lt"/>
                <a:cs typeface="Verdana"/>
              </a:rPr>
              <a:t>De </a:t>
            </a:r>
            <a:r>
              <a:rPr sz="2000" spc="25" dirty="0">
                <a:latin typeface="+mj-lt"/>
                <a:cs typeface="Verdana"/>
              </a:rPr>
              <a:t>acuerdo </a:t>
            </a:r>
            <a:r>
              <a:rPr sz="2000" spc="55" dirty="0">
                <a:latin typeface="+mj-lt"/>
                <a:cs typeface="Verdana"/>
              </a:rPr>
              <a:t>con </a:t>
            </a:r>
            <a:r>
              <a:rPr sz="2000" spc="-10" dirty="0">
                <a:latin typeface="+mj-lt"/>
                <a:cs typeface="Verdana"/>
              </a:rPr>
              <a:t>los </a:t>
            </a:r>
            <a:r>
              <a:rPr sz="2000" spc="10" dirty="0">
                <a:latin typeface="+mj-lt"/>
                <a:cs typeface="Verdana"/>
              </a:rPr>
              <a:t>datos </a:t>
            </a:r>
            <a:r>
              <a:rPr sz="2000" spc="20" dirty="0">
                <a:latin typeface="+mj-lt"/>
                <a:cs typeface="Verdana"/>
              </a:rPr>
              <a:t>consolidados </a:t>
            </a:r>
            <a:r>
              <a:rPr sz="2000" spc="35" dirty="0">
                <a:latin typeface="+mj-lt"/>
                <a:cs typeface="Verdana"/>
              </a:rPr>
              <a:t>en </a:t>
            </a:r>
            <a:r>
              <a:rPr sz="2000" spc="-10" dirty="0">
                <a:latin typeface="+mj-lt"/>
                <a:cs typeface="Verdana"/>
              </a:rPr>
              <a:t>los </a:t>
            </a:r>
            <a:r>
              <a:rPr sz="2000" spc="5" dirty="0">
                <a:latin typeface="+mj-lt"/>
                <a:cs typeface="Verdana"/>
              </a:rPr>
              <a:t>diferentes canales </a:t>
            </a:r>
            <a:r>
              <a:rPr sz="2000" spc="50" dirty="0">
                <a:latin typeface="+mj-lt"/>
                <a:cs typeface="Verdana"/>
              </a:rPr>
              <a:t>de </a:t>
            </a:r>
            <a:r>
              <a:rPr sz="2000" spc="-5" dirty="0">
                <a:latin typeface="+mj-lt"/>
                <a:cs typeface="Verdana"/>
              </a:rPr>
              <a:t>atención, </a:t>
            </a:r>
            <a:r>
              <a:rPr sz="2000" spc="25" dirty="0">
                <a:latin typeface="+mj-lt"/>
                <a:cs typeface="Verdana"/>
              </a:rPr>
              <a:t>durante </a:t>
            </a:r>
            <a:r>
              <a:rPr sz="2000" spc="-5" dirty="0" err="1">
                <a:latin typeface="+mj-lt"/>
                <a:cs typeface="Verdana"/>
              </a:rPr>
              <a:t>el</a:t>
            </a:r>
            <a:r>
              <a:rPr sz="2000" spc="-5" dirty="0">
                <a:latin typeface="+mj-lt"/>
                <a:cs typeface="Verdana"/>
              </a:rPr>
              <a:t> </a:t>
            </a:r>
            <a:r>
              <a:rPr lang="en-US" sz="2000" b="1" spc="-5" dirty="0">
                <a:latin typeface="+mj-lt"/>
                <a:cs typeface="Verdana"/>
              </a:rPr>
              <a:t>PRIMER TRIMESTRE</a:t>
            </a:r>
            <a:r>
              <a:rPr sz="2000" b="1" spc="-114" dirty="0">
                <a:latin typeface="+mj-lt"/>
                <a:cs typeface="Verdana"/>
              </a:rPr>
              <a:t> </a:t>
            </a:r>
            <a:r>
              <a:rPr sz="2000" b="1" spc="25" dirty="0">
                <a:latin typeface="+mj-lt"/>
                <a:cs typeface="Verdana"/>
              </a:rPr>
              <a:t>del</a:t>
            </a:r>
            <a:r>
              <a:rPr sz="2000" b="1" spc="-130" dirty="0">
                <a:latin typeface="+mj-lt"/>
                <a:cs typeface="Verdana"/>
              </a:rPr>
              <a:t> </a:t>
            </a:r>
            <a:r>
              <a:rPr sz="2000" b="1" spc="20" dirty="0" err="1">
                <a:latin typeface="+mj-lt"/>
                <a:cs typeface="Verdana"/>
              </a:rPr>
              <a:t>año</a:t>
            </a:r>
            <a:r>
              <a:rPr sz="2000" b="1" spc="-114" dirty="0">
                <a:latin typeface="+mj-lt"/>
                <a:cs typeface="Verdana"/>
              </a:rPr>
              <a:t> </a:t>
            </a:r>
            <a:r>
              <a:rPr sz="2000" b="1" spc="-110" dirty="0">
                <a:latin typeface="+mj-lt"/>
                <a:cs typeface="Verdana"/>
              </a:rPr>
              <a:t>202</a:t>
            </a:r>
            <a:r>
              <a:rPr lang="en-US" sz="2000" b="1" spc="-110" dirty="0">
                <a:latin typeface="+mj-lt"/>
                <a:cs typeface="Verdana"/>
              </a:rPr>
              <a:t>5</a:t>
            </a:r>
            <a:r>
              <a:rPr sz="2000" spc="-110" dirty="0">
                <a:latin typeface="+mj-lt"/>
                <a:cs typeface="Verdana"/>
              </a:rPr>
              <a:t>,</a:t>
            </a:r>
            <a:r>
              <a:rPr sz="2000" spc="-135" dirty="0">
                <a:latin typeface="+mj-lt"/>
                <a:cs typeface="Verdana"/>
              </a:rPr>
              <a:t> </a:t>
            </a:r>
            <a:r>
              <a:rPr sz="2000" spc="-25" dirty="0">
                <a:latin typeface="+mj-lt"/>
                <a:cs typeface="Verdana"/>
              </a:rPr>
              <a:t>se</a:t>
            </a:r>
            <a:r>
              <a:rPr sz="2000" spc="-135" dirty="0">
                <a:latin typeface="+mj-lt"/>
                <a:cs typeface="Verdana"/>
              </a:rPr>
              <a:t> </a:t>
            </a:r>
            <a:r>
              <a:rPr sz="2000" spc="10" dirty="0" err="1">
                <a:latin typeface="+mj-lt"/>
                <a:cs typeface="Verdana"/>
              </a:rPr>
              <a:t>recibieron</a:t>
            </a:r>
            <a:r>
              <a:rPr sz="2000" spc="305" dirty="0">
                <a:latin typeface="+mj-lt"/>
                <a:cs typeface="Verdana"/>
              </a:rPr>
              <a:t> </a:t>
            </a:r>
            <a:r>
              <a:rPr lang="en-US" sz="2000" b="1" spc="-170" dirty="0">
                <a:latin typeface="+mj-lt"/>
                <a:cs typeface="Verdana"/>
              </a:rPr>
              <a:t>157</a:t>
            </a:r>
            <a:r>
              <a:rPr sz="2000" b="1" spc="-90" dirty="0">
                <a:latin typeface="+mj-lt"/>
                <a:cs typeface="Verdana"/>
              </a:rPr>
              <a:t> </a:t>
            </a:r>
            <a:r>
              <a:rPr sz="2000" spc="-15" dirty="0">
                <a:latin typeface="+mj-lt"/>
                <a:cs typeface="Verdana"/>
              </a:rPr>
              <a:t>PQRS.</a:t>
            </a:r>
            <a:endParaRPr sz="2000" dirty="0">
              <a:latin typeface="+mj-lt"/>
              <a:cs typeface="Verdana"/>
            </a:endParaRPr>
          </a:p>
          <a:p>
            <a:pPr marL="12700" marR="6985" algn="just">
              <a:lnSpc>
                <a:spcPts val="1730"/>
              </a:lnSpc>
              <a:spcBef>
                <a:spcPts val="995"/>
              </a:spcBef>
            </a:pPr>
            <a:r>
              <a:rPr sz="2000" spc="60" dirty="0">
                <a:latin typeface="+mj-lt"/>
                <a:cs typeface="Verdana"/>
              </a:rPr>
              <a:t>No </a:t>
            </a:r>
            <a:r>
              <a:rPr sz="2000" spc="-25" dirty="0">
                <a:latin typeface="+mj-lt"/>
                <a:cs typeface="Verdana"/>
              </a:rPr>
              <a:t>se </a:t>
            </a:r>
            <a:r>
              <a:rPr sz="2000" spc="50" dirty="0">
                <a:latin typeface="+mj-lt"/>
                <a:cs typeface="Verdana"/>
              </a:rPr>
              <a:t>negó </a:t>
            </a:r>
            <a:r>
              <a:rPr sz="2000" spc="-5" dirty="0">
                <a:latin typeface="+mj-lt"/>
                <a:cs typeface="Verdana"/>
              </a:rPr>
              <a:t>el </a:t>
            </a:r>
            <a:r>
              <a:rPr sz="2000" spc="15" dirty="0">
                <a:latin typeface="+mj-lt"/>
                <a:cs typeface="Verdana"/>
              </a:rPr>
              <a:t>acceso </a:t>
            </a:r>
            <a:r>
              <a:rPr sz="2000" spc="-20" dirty="0">
                <a:latin typeface="+mj-lt"/>
                <a:cs typeface="Verdana"/>
              </a:rPr>
              <a:t>a </a:t>
            </a:r>
            <a:r>
              <a:rPr sz="2000" spc="45" dirty="0">
                <a:latin typeface="+mj-lt"/>
                <a:cs typeface="Verdana"/>
              </a:rPr>
              <a:t>ninguna </a:t>
            </a:r>
            <a:r>
              <a:rPr sz="2000" spc="-5" dirty="0">
                <a:latin typeface="+mj-lt"/>
                <a:cs typeface="Verdana"/>
              </a:rPr>
              <a:t>petición, </a:t>
            </a:r>
            <a:r>
              <a:rPr sz="2000" spc="30" dirty="0">
                <a:latin typeface="+mj-lt"/>
                <a:cs typeface="Verdana"/>
              </a:rPr>
              <a:t>conforme </a:t>
            </a:r>
            <a:r>
              <a:rPr sz="2000" spc="-20" dirty="0">
                <a:latin typeface="+mj-lt"/>
                <a:cs typeface="Verdana"/>
              </a:rPr>
              <a:t>a </a:t>
            </a:r>
            <a:r>
              <a:rPr sz="2000" spc="5" dirty="0">
                <a:latin typeface="+mj-lt"/>
                <a:cs typeface="Verdana"/>
              </a:rPr>
              <a:t>lo </a:t>
            </a:r>
            <a:r>
              <a:rPr sz="2000" spc="25" dirty="0">
                <a:latin typeface="+mj-lt"/>
                <a:cs typeface="Verdana"/>
              </a:rPr>
              <a:t>informado por </a:t>
            </a:r>
            <a:r>
              <a:rPr sz="2000" spc="-30" dirty="0">
                <a:latin typeface="+mj-lt"/>
                <a:cs typeface="Verdana"/>
              </a:rPr>
              <a:t>las </a:t>
            </a:r>
            <a:r>
              <a:rPr sz="2000" spc="30" dirty="0">
                <a:latin typeface="+mj-lt"/>
                <a:cs typeface="Verdana"/>
              </a:rPr>
              <a:t>dependencias </a:t>
            </a:r>
            <a:r>
              <a:rPr sz="2000" spc="-20" dirty="0">
                <a:latin typeface="+mj-lt"/>
                <a:cs typeface="Verdana"/>
              </a:rPr>
              <a:t>a </a:t>
            </a:r>
            <a:r>
              <a:rPr sz="2000" spc="-25" dirty="0">
                <a:latin typeface="+mj-lt"/>
                <a:cs typeface="Verdana"/>
              </a:rPr>
              <a:t>las </a:t>
            </a:r>
            <a:r>
              <a:rPr sz="2000" spc="-20" dirty="0">
                <a:latin typeface="+mj-lt"/>
                <a:cs typeface="Verdana"/>
              </a:rPr>
              <a:t> </a:t>
            </a:r>
            <a:r>
              <a:rPr sz="2000" spc="5" dirty="0">
                <a:latin typeface="+mj-lt"/>
                <a:cs typeface="Verdana"/>
              </a:rPr>
              <a:t>cuales</a:t>
            </a:r>
            <a:r>
              <a:rPr sz="2000" spc="-140" dirty="0">
                <a:latin typeface="+mj-lt"/>
                <a:cs typeface="Verdana"/>
              </a:rPr>
              <a:t> </a:t>
            </a:r>
            <a:r>
              <a:rPr sz="2000" dirty="0">
                <a:latin typeface="+mj-lt"/>
                <a:cs typeface="Verdana"/>
              </a:rPr>
              <a:t>le</a:t>
            </a:r>
            <a:r>
              <a:rPr sz="2000" spc="-150" dirty="0">
                <a:latin typeface="+mj-lt"/>
                <a:cs typeface="Verdana"/>
              </a:rPr>
              <a:t> </a:t>
            </a:r>
            <a:r>
              <a:rPr sz="2000" spc="15" dirty="0">
                <a:latin typeface="+mj-lt"/>
                <a:cs typeface="Verdana"/>
              </a:rPr>
              <a:t>fueron</a:t>
            </a:r>
            <a:r>
              <a:rPr sz="2000" spc="-120" dirty="0">
                <a:latin typeface="+mj-lt"/>
                <a:cs typeface="Verdana"/>
              </a:rPr>
              <a:t> </a:t>
            </a:r>
            <a:r>
              <a:rPr sz="2000" spc="5" dirty="0">
                <a:latin typeface="+mj-lt"/>
                <a:cs typeface="Verdana"/>
              </a:rPr>
              <a:t>asignadas</a:t>
            </a:r>
            <a:r>
              <a:rPr sz="2000" spc="-80" dirty="0">
                <a:latin typeface="+mj-lt"/>
                <a:cs typeface="Verdana"/>
              </a:rPr>
              <a:t> </a:t>
            </a:r>
            <a:r>
              <a:rPr sz="2000" spc="-30" dirty="0">
                <a:latin typeface="+mj-lt"/>
                <a:cs typeface="Verdana"/>
              </a:rPr>
              <a:t>las</a:t>
            </a:r>
            <a:r>
              <a:rPr sz="2000" spc="-125" dirty="0">
                <a:latin typeface="+mj-lt"/>
                <a:cs typeface="Verdana"/>
              </a:rPr>
              <a:t> </a:t>
            </a:r>
            <a:r>
              <a:rPr sz="2000" spc="-20" dirty="0">
                <a:latin typeface="+mj-lt"/>
                <a:cs typeface="Verdana"/>
              </a:rPr>
              <a:t>mismas.</a:t>
            </a:r>
            <a:endParaRPr sz="2000" dirty="0">
              <a:latin typeface="+mj-lt"/>
              <a:cs typeface="Verdan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33400" y="307084"/>
            <a:ext cx="1862455" cy="360680"/>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2.</a:t>
            </a:r>
            <a:r>
              <a:rPr sz="2200" spc="-140" dirty="0">
                <a:solidFill>
                  <a:srgbClr val="000000"/>
                </a:solidFill>
              </a:rPr>
              <a:t> </a:t>
            </a:r>
            <a:r>
              <a:rPr sz="2200" spc="-100" dirty="0">
                <a:solidFill>
                  <a:srgbClr val="000000"/>
                </a:solidFill>
              </a:rPr>
              <a:t>G</a:t>
            </a:r>
            <a:r>
              <a:rPr sz="2200" spc="-145" dirty="0">
                <a:solidFill>
                  <a:srgbClr val="000000"/>
                </a:solidFill>
              </a:rPr>
              <a:t>LOSARIO</a:t>
            </a:r>
            <a:endParaRPr sz="2200" dirty="0"/>
          </a:p>
        </p:txBody>
      </p:sp>
      <p:sp>
        <p:nvSpPr>
          <p:cNvPr id="4" name="object 4"/>
          <p:cNvSpPr/>
          <p:nvPr/>
        </p:nvSpPr>
        <p:spPr>
          <a:xfrm flipV="1">
            <a:off x="516195" y="747355"/>
            <a:ext cx="1998406"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1434356" y="990600"/>
            <a:ext cx="8754060" cy="4498411"/>
          </a:xfrm>
          <a:prstGeom prst="rect">
            <a:avLst/>
          </a:prstGeom>
        </p:spPr>
        <p:txBody>
          <a:bodyPr vert="horz" wrap="square" lIns="0" tIns="39370" rIns="0" bIns="0" rtlCol="0">
            <a:spAutoFit/>
          </a:bodyPr>
          <a:lstStyle/>
          <a:p>
            <a:pPr marL="12700" marR="6350" algn="just">
              <a:lnSpc>
                <a:spcPts val="1730"/>
              </a:lnSpc>
              <a:spcBef>
                <a:spcPts val="310"/>
              </a:spcBef>
            </a:pPr>
            <a:r>
              <a:rPr sz="1600" spc="45" dirty="0">
                <a:latin typeface="+mj-lt"/>
                <a:cs typeface="Verdana"/>
              </a:rPr>
              <a:t>De </a:t>
            </a:r>
            <a:r>
              <a:rPr sz="1600" spc="35" dirty="0">
                <a:latin typeface="+mj-lt"/>
                <a:cs typeface="Verdana"/>
              </a:rPr>
              <a:t>conformidad </a:t>
            </a:r>
            <a:r>
              <a:rPr sz="1600" spc="55" dirty="0">
                <a:latin typeface="+mj-lt"/>
                <a:cs typeface="Verdana"/>
              </a:rPr>
              <a:t>con </a:t>
            </a:r>
            <a:r>
              <a:rPr sz="1600" spc="-15" dirty="0">
                <a:latin typeface="+mj-lt"/>
                <a:cs typeface="Verdana"/>
              </a:rPr>
              <a:t>la </a:t>
            </a:r>
            <a:r>
              <a:rPr sz="1600" spc="5" dirty="0">
                <a:latin typeface="+mj-lt"/>
                <a:cs typeface="Verdana"/>
              </a:rPr>
              <a:t>normativa </a:t>
            </a:r>
            <a:r>
              <a:rPr sz="1600" spc="-15" dirty="0">
                <a:latin typeface="+mj-lt"/>
                <a:cs typeface="Verdana"/>
              </a:rPr>
              <a:t>vigente, los </a:t>
            </a:r>
            <a:r>
              <a:rPr sz="1600" spc="20" dirty="0">
                <a:latin typeface="+mj-lt"/>
                <a:cs typeface="Verdana"/>
              </a:rPr>
              <a:t>lineamientos </a:t>
            </a:r>
            <a:r>
              <a:rPr sz="1600" dirty="0">
                <a:latin typeface="+mj-lt"/>
                <a:cs typeface="Verdana"/>
              </a:rPr>
              <a:t>para </a:t>
            </a:r>
            <a:r>
              <a:rPr sz="1600" spc="-10" dirty="0">
                <a:latin typeface="+mj-lt"/>
                <a:cs typeface="Verdana"/>
              </a:rPr>
              <a:t>la </a:t>
            </a:r>
            <a:r>
              <a:rPr sz="1600" spc="35" dirty="0">
                <a:latin typeface="+mj-lt"/>
                <a:cs typeface="Verdana"/>
              </a:rPr>
              <a:t>Atención </a:t>
            </a:r>
            <a:r>
              <a:rPr sz="1600" spc="-10" dirty="0">
                <a:latin typeface="+mj-lt"/>
                <a:cs typeface="Verdana"/>
              </a:rPr>
              <a:t>Integral </a:t>
            </a:r>
            <a:r>
              <a:rPr sz="1600" spc="25" dirty="0">
                <a:latin typeface="+mj-lt"/>
                <a:cs typeface="Verdana"/>
              </a:rPr>
              <a:t>del </a:t>
            </a:r>
            <a:r>
              <a:rPr sz="1600" spc="30" dirty="0">
                <a:latin typeface="+mj-lt"/>
                <a:cs typeface="Verdana"/>
              </a:rPr>
              <a:t> </a:t>
            </a:r>
            <a:r>
              <a:rPr sz="1600" spc="35" dirty="0">
                <a:latin typeface="+mj-lt"/>
                <a:cs typeface="Verdana"/>
              </a:rPr>
              <a:t>ciudadano</a:t>
            </a:r>
            <a:r>
              <a:rPr sz="1600" spc="-95" dirty="0">
                <a:latin typeface="+mj-lt"/>
                <a:cs typeface="Verdana"/>
              </a:rPr>
              <a:t> </a:t>
            </a:r>
            <a:r>
              <a:rPr sz="1600" spc="-85" dirty="0">
                <a:latin typeface="+mj-lt"/>
                <a:cs typeface="Verdana"/>
              </a:rPr>
              <a:t>y</a:t>
            </a:r>
            <a:r>
              <a:rPr sz="1600" spc="-145" dirty="0">
                <a:latin typeface="+mj-lt"/>
                <a:cs typeface="Verdana"/>
              </a:rPr>
              <a:t> </a:t>
            </a:r>
            <a:r>
              <a:rPr sz="1600" spc="-15" dirty="0">
                <a:latin typeface="+mj-lt"/>
                <a:cs typeface="Verdana"/>
              </a:rPr>
              <a:t>los</a:t>
            </a:r>
            <a:r>
              <a:rPr sz="1600" spc="-135" dirty="0">
                <a:latin typeface="+mj-lt"/>
                <a:cs typeface="Verdana"/>
              </a:rPr>
              <a:t> </a:t>
            </a:r>
            <a:r>
              <a:rPr sz="1600" spc="25" dirty="0">
                <a:latin typeface="+mj-lt"/>
                <a:cs typeface="Verdana"/>
              </a:rPr>
              <a:t>procedimientos</a:t>
            </a:r>
            <a:r>
              <a:rPr sz="1600" spc="-95" dirty="0">
                <a:latin typeface="+mj-lt"/>
                <a:cs typeface="Verdana"/>
              </a:rPr>
              <a:t> </a:t>
            </a:r>
            <a:r>
              <a:rPr sz="1600" spc="15" dirty="0">
                <a:latin typeface="+mj-lt"/>
                <a:cs typeface="Verdana"/>
              </a:rPr>
              <a:t>incorporados</a:t>
            </a:r>
            <a:r>
              <a:rPr sz="1600" spc="-85" dirty="0">
                <a:latin typeface="+mj-lt"/>
                <a:cs typeface="Verdana"/>
              </a:rPr>
              <a:t> </a:t>
            </a:r>
            <a:r>
              <a:rPr sz="1600" spc="20" dirty="0">
                <a:latin typeface="+mj-lt"/>
                <a:cs typeface="Verdana"/>
              </a:rPr>
              <a:t>por</a:t>
            </a:r>
            <a:r>
              <a:rPr sz="1600" spc="-135" dirty="0">
                <a:latin typeface="+mj-lt"/>
                <a:cs typeface="Verdana"/>
              </a:rPr>
              <a:t> </a:t>
            </a:r>
            <a:r>
              <a:rPr sz="1600" spc="-15" dirty="0">
                <a:latin typeface="+mj-lt"/>
                <a:cs typeface="Verdana"/>
              </a:rPr>
              <a:t>la</a:t>
            </a:r>
            <a:r>
              <a:rPr sz="1600" spc="-135" dirty="0">
                <a:latin typeface="+mj-lt"/>
                <a:cs typeface="Verdana"/>
              </a:rPr>
              <a:t> </a:t>
            </a:r>
            <a:r>
              <a:rPr sz="1600" spc="5" dirty="0">
                <a:latin typeface="+mj-lt"/>
                <a:cs typeface="Verdana"/>
              </a:rPr>
              <a:t>ESANT</a:t>
            </a:r>
            <a:r>
              <a:rPr sz="1600" spc="-110" dirty="0">
                <a:latin typeface="+mj-lt"/>
                <a:cs typeface="Verdana"/>
              </a:rPr>
              <a:t> </a:t>
            </a:r>
            <a:r>
              <a:rPr sz="1600" spc="-140" dirty="0">
                <a:latin typeface="+mj-lt"/>
                <a:cs typeface="Verdana"/>
              </a:rPr>
              <a:t>S.A.</a:t>
            </a:r>
            <a:r>
              <a:rPr sz="1600" spc="-135" dirty="0">
                <a:latin typeface="+mj-lt"/>
                <a:cs typeface="Verdana"/>
              </a:rPr>
              <a:t> </a:t>
            </a:r>
            <a:r>
              <a:rPr sz="1600" spc="-105" dirty="0">
                <a:latin typeface="+mj-lt"/>
                <a:cs typeface="Verdana"/>
              </a:rPr>
              <a:t>E.S.P,</a:t>
            </a:r>
            <a:r>
              <a:rPr sz="1600" spc="-125" dirty="0">
                <a:latin typeface="+mj-lt"/>
                <a:cs typeface="Verdana"/>
              </a:rPr>
              <a:t> </a:t>
            </a:r>
            <a:r>
              <a:rPr sz="1600" spc="-25" dirty="0">
                <a:latin typeface="+mj-lt"/>
                <a:cs typeface="Verdana"/>
              </a:rPr>
              <a:t>se</a:t>
            </a:r>
            <a:r>
              <a:rPr sz="1600" spc="-135" dirty="0">
                <a:latin typeface="+mj-lt"/>
                <a:cs typeface="Verdana"/>
              </a:rPr>
              <a:t> </a:t>
            </a:r>
            <a:r>
              <a:rPr sz="1600" spc="-40" dirty="0">
                <a:latin typeface="+mj-lt"/>
                <a:cs typeface="Verdana"/>
              </a:rPr>
              <a:t>define:</a:t>
            </a:r>
            <a:endParaRPr sz="1600" dirty="0">
              <a:latin typeface="+mj-lt"/>
              <a:cs typeface="Verdana"/>
            </a:endParaRPr>
          </a:p>
          <a:p>
            <a:pPr marL="12700" marR="5080" algn="just">
              <a:lnSpc>
                <a:spcPct val="90000"/>
              </a:lnSpc>
              <a:spcBef>
                <a:spcPts val="970"/>
              </a:spcBef>
            </a:pPr>
            <a:r>
              <a:rPr sz="1600" b="1" spc="-45" dirty="0">
                <a:latin typeface="+mj-lt"/>
                <a:cs typeface="Verdana"/>
              </a:rPr>
              <a:t>Derecho</a:t>
            </a:r>
            <a:r>
              <a:rPr sz="1600" b="1" spc="-90" dirty="0">
                <a:latin typeface="+mj-lt"/>
                <a:cs typeface="Verdana"/>
              </a:rPr>
              <a:t> </a:t>
            </a:r>
            <a:r>
              <a:rPr sz="1600" b="1" spc="-40" dirty="0">
                <a:latin typeface="+mj-lt"/>
                <a:cs typeface="Verdana"/>
              </a:rPr>
              <a:t>de</a:t>
            </a:r>
            <a:r>
              <a:rPr sz="1600" b="1" spc="-75" dirty="0">
                <a:latin typeface="+mj-lt"/>
                <a:cs typeface="Verdana"/>
              </a:rPr>
              <a:t> </a:t>
            </a:r>
            <a:r>
              <a:rPr sz="1600" b="1" spc="-60" dirty="0">
                <a:latin typeface="+mj-lt"/>
                <a:cs typeface="Verdana"/>
              </a:rPr>
              <a:t>Petición:</a:t>
            </a:r>
            <a:r>
              <a:rPr sz="1600" b="1" spc="-85" dirty="0">
                <a:latin typeface="+mj-lt"/>
                <a:cs typeface="Verdana"/>
              </a:rPr>
              <a:t> </a:t>
            </a:r>
            <a:r>
              <a:rPr sz="1600" spc="5" dirty="0">
                <a:latin typeface="+mj-lt"/>
                <a:cs typeface="Verdana"/>
              </a:rPr>
              <a:t>Toda</a:t>
            </a:r>
            <a:r>
              <a:rPr sz="1600" spc="-110" dirty="0">
                <a:latin typeface="+mj-lt"/>
                <a:cs typeface="Verdana"/>
              </a:rPr>
              <a:t> </a:t>
            </a:r>
            <a:r>
              <a:rPr sz="1600" spc="10" dirty="0">
                <a:latin typeface="+mj-lt"/>
                <a:cs typeface="Verdana"/>
              </a:rPr>
              <a:t>persona</a:t>
            </a:r>
            <a:r>
              <a:rPr sz="1600" spc="-114" dirty="0">
                <a:latin typeface="+mj-lt"/>
                <a:cs typeface="Verdana"/>
              </a:rPr>
              <a:t> </a:t>
            </a:r>
            <a:r>
              <a:rPr sz="1600" spc="20" dirty="0">
                <a:latin typeface="+mj-lt"/>
                <a:cs typeface="Verdana"/>
              </a:rPr>
              <a:t>tiene</a:t>
            </a:r>
            <a:r>
              <a:rPr sz="1600" spc="-120" dirty="0">
                <a:latin typeface="+mj-lt"/>
                <a:cs typeface="Verdana"/>
              </a:rPr>
              <a:t> </a:t>
            </a:r>
            <a:r>
              <a:rPr sz="1600" spc="30" dirty="0">
                <a:latin typeface="+mj-lt"/>
                <a:cs typeface="Verdana"/>
              </a:rPr>
              <a:t>derecho</a:t>
            </a:r>
            <a:r>
              <a:rPr sz="1600" spc="-110" dirty="0">
                <a:latin typeface="+mj-lt"/>
                <a:cs typeface="Verdana"/>
              </a:rPr>
              <a:t> </a:t>
            </a:r>
            <a:r>
              <a:rPr sz="1600" spc="-20" dirty="0">
                <a:latin typeface="+mj-lt"/>
                <a:cs typeface="Verdana"/>
              </a:rPr>
              <a:t>a</a:t>
            </a:r>
            <a:r>
              <a:rPr sz="1600" spc="-110" dirty="0">
                <a:latin typeface="+mj-lt"/>
                <a:cs typeface="Verdana"/>
              </a:rPr>
              <a:t> </a:t>
            </a:r>
            <a:r>
              <a:rPr sz="1600" dirty="0">
                <a:latin typeface="+mj-lt"/>
                <a:cs typeface="Verdana"/>
              </a:rPr>
              <a:t>presentar</a:t>
            </a:r>
            <a:r>
              <a:rPr sz="1600" spc="-105" dirty="0">
                <a:latin typeface="+mj-lt"/>
                <a:cs typeface="Verdana"/>
              </a:rPr>
              <a:t> </a:t>
            </a:r>
            <a:r>
              <a:rPr sz="1600" spc="20" dirty="0">
                <a:latin typeface="+mj-lt"/>
                <a:cs typeface="Verdana"/>
              </a:rPr>
              <a:t>peticiones</a:t>
            </a:r>
            <a:r>
              <a:rPr sz="1600" spc="-100" dirty="0">
                <a:latin typeface="+mj-lt"/>
                <a:cs typeface="Verdana"/>
              </a:rPr>
              <a:t> </a:t>
            </a:r>
            <a:r>
              <a:rPr sz="1600" spc="-5" dirty="0">
                <a:latin typeface="+mj-lt"/>
                <a:cs typeface="Verdana"/>
              </a:rPr>
              <a:t>respetuosas</a:t>
            </a:r>
            <a:r>
              <a:rPr sz="1600" spc="-110" dirty="0">
                <a:latin typeface="+mj-lt"/>
                <a:cs typeface="Verdana"/>
              </a:rPr>
              <a:t> </a:t>
            </a:r>
            <a:r>
              <a:rPr sz="1600" spc="-15" dirty="0">
                <a:latin typeface="+mj-lt"/>
                <a:cs typeface="Verdana"/>
              </a:rPr>
              <a:t>verbales</a:t>
            </a:r>
            <a:r>
              <a:rPr sz="1600" spc="-100" dirty="0">
                <a:latin typeface="+mj-lt"/>
                <a:cs typeface="Verdana"/>
              </a:rPr>
              <a:t> </a:t>
            </a:r>
            <a:r>
              <a:rPr sz="1600" spc="25" dirty="0">
                <a:latin typeface="+mj-lt"/>
                <a:cs typeface="Verdana"/>
              </a:rPr>
              <a:t>o </a:t>
            </a:r>
            <a:r>
              <a:rPr sz="1600" spc="-550" dirty="0">
                <a:latin typeface="+mj-lt"/>
                <a:cs typeface="Verdana"/>
              </a:rPr>
              <a:t> </a:t>
            </a:r>
            <a:r>
              <a:rPr sz="1600" spc="-15" dirty="0">
                <a:latin typeface="+mj-lt"/>
                <a:cs typeface="Verdana"/>
              </a:rPr>
              <a:t>escritas </a:t>
            </a:r>
            <a:r>
              <a:rPr sz="1600" spc="-20" dirty="0">
                <a:latin typeface="+mj-lt"/>
                <a:cs typeface="Verdana"/>
              </a:rPr>
              <a:t>a </a:t>
            </a:r>
            <a:r>
              <a:rPr sz="1600" spc="-30" dirty="0">
                <a:latin typeface="+mj-lt"/>
                <a:cs typeface="Verdana"/>
              </a:rPr>
              <a:t>las </a:t>
            </a:r>
            <a:r>
              <a:rPr sz="1600" spc="10" dirty="0">
                <a:latin typeface="+mj-lt"/>
                <a:cs typeface="Verdana"/>
              </a:rPr>
              <a:t>autoridades </a:t>
            </a:r>
            <a:r>
              <a:rPr sz="1600" spc="20" dirty="0">
                <a:latin typeface="+mj-lt"/>
                <a:cs typeface="Verdana"/>
              </a:rPr>
              <a:t>por </a:t>
            </a:r>
            <a:r>
              <a:rPr sz="1600" spc="5" dirty="0">
                <a:latin typeface="+mj-lt"/>
                <a:cs typeface="Verdana"/>
              </a:rPr>
              <a:t>motivos </a:t>
            </a:r>
            <a:r>
              <a:rPr sz="1600" spc="45" dirty="0">
                <a:latin typeface="+mj-lt"/>
                <a:cs typeface="Verdana"/>
              </a:rPr>
              <a:t>de </a:t>
            </a:r>
            <a:r>
              <a:rPr sz="1600" spc="-5" dirty="0">
                <a:latin typeface="+mj-lt"/>
                <a:cs typeface="Verdana"/>
              </a:rPr>
              <a:t>interés </a:t>
            </a:r>
            <a:r>
              <a:rPr sz="1600" spc="15" dirty="0">
                <a:latin typeface="+mj-lt"/>
                <a:cs typeface="Verdana"/>
              </a:rPr>
              <a:t>general </a:t>
            </a:r>
            <a:r>
              <a:rPr sz="1600" spc="30" dirty="0">
                <a:latin typeface="+mj-lt"/>
                <a:cs typeface="Verdana"/>
              </a:rPr>
              <a:t>o </a:t>
            </a:r>
            <a:r>
              <a:rPr sz="1600" spc="5" dirty="0">
                <a:latin typeface="+mj-lt"/>
                <a:cs typeface="Verdana"/>
              </a:rPr>
              <a:t>particular </a:t>
            </a:r>
            <a:r>
              <a:rPr sz="1600" spc="-85" dirty="0">
                <a:latin typeface="+mj-lt"/>
                <a:cs typeface="Verdana"/>
              </a:rPr>
              <a:t>y </a:t>
            </a:r>
            <a:r>
              <a:rPr sz="1600" spc="-20" dirty="0">
                <a:latin typeface="+mj-lt"/>
                <a:cs typeface="Verdana"/>
              </a:rPr>
              <a:t>a </a:t>
            </a:r>
            <a:r>
              <a:rPr sz="1600" spc="25" dirty="0">
                <a:latin typeface="+mj-lt"/>
                <a:cs typeface="Verdana"/>
              </a:rPr>
              <a:t>obtener </a:t>
            </a:r>
            <a:r>
              <a:rPr sz="1600" dirty="0">
                <a:latin typeface="+mj-lt"/>
                <a:cs typeface="Verdana"/>
              </a:rPr>
              <a:t>respuesta </a:t>
            </a:r>
            <a:r>
              <a:rPr sz="1600" spc="40" dirty="0">
                <a:latin typeface="+mj-lt"/>
                <a:cs typeface="Verdana"/>
              </a:rPr>
              <a:t>de </a:t>
            </a:r>
            <a:r>
              <a:rPr sz="1600" spc="45" dirty="0">
                <a:latin typeface="+mj-lt"/>
                <a:cs typeface="Verdana"/>
              </a:rPr>
              <a:t> </a:t>
            </a:r>
            <a:r>
              <a:rPr sz="1600" spc="-10" dirty="0">
                <a:latin typeface="+mj-lt"/>
                <a:cs typeface="Verdana"/>
              </a:rPr>
              <a:t>fondo, </a:t>
            </a:r>
            <a:r>
              <a:rPr sz="1600" spc="10" dirty="0">
                <a:latin typeface="+mj-lt"/>
                <a:cs typeface="Verdana"/>
              </a:rPr>
              <a:t>solicitudes </a:t>
            </a:r>
            <a:r>
              <a:rPr sz="1600" dirty="0">
                <a:latin typeface="+mj-lt"/>
                <a:cs typeface="Verdana"/>
              </a:rPr>
              <a:t>para </a:t>
            </a:r>
            <a:r>
              <a:rPr sz="1600" spc="-5" dirty="0">
                <a:latin typeface="+mj-lt"/>
                <a:cs typeface="Verdana"/>
              </a:rPr>
              <a:t>el </a:t>
            </a:r>
            <a:r>
              <a:rPr sz="1600" spc="30" dirty="0">
                <a:latin typeface="+mj-lt"/>
                <a:cs typeface="Verdana"/>
              </a:rPr>
              <a:t>reconocimiento </a:t>
            </a:r>
            <a:r>
              <a:rPr sz="1600" spc="45" dirty="0">
                <a:latin typeface="+mj-lt"/>
                <a:cs typeface="Verdana"/>
              </a:rPr>
              <a:t>de </a:t>
            </a:r>
            <a:r>
              <a:rPr sz="1600" spc="65" dirty="0">
                <a:latin typeface="+mj-lt"/>
                <a:cs typeface="Verdana"/>
              </a:rPr>
              <a:t>un </a:t>
            </a:r>
            <a:r>
              <a:rPr sz="1600" spc="-5" dirty="0">
                <a:latin typeface="+mj-lt"/>
                <a:cs typeface="Verdana"/>
              </a:rPr>
              <a:t>derecho, </a:t>
            </a:r>
            <a:r>
              <a:rPr sz="1600" spc="-15" dirty="0">
                <a:latin typeface="+mj-lt"/>
                <a:cs typeface="Verdana"/>
              </a:rPr>
              <a:t>la </a:t>
            </a:r>
            <a:r>
              <a:rPr sz="1600" spc="15" dirty="0">
                <a:latin typeface="+mj-lt"/>
                <a:cs typeface="Verdana"/>
              </a:rPr>
              <a:t>intervención </a:t>
            </a:r>
            <a:r>
              <a:rPr sz="1600" spc="50" dirty="0">
                <a:latin typeface="+mj-lt"/>
                <a:cs typeface="Verdana"/>
              </a:rPr>
              <a:t>de </a:t>
            </a:r>
            <a:r>
              <a:rPr sz="1600" spc="35" dirty="0">
                <a:latin typeface="+mj-lt"/>
                <a:cs typeface="Verdana"/>
              </a:rPr>
              <a:t>una entidad </a:t>
            </a:r>
            <a:r>
              <a:rPr sz="1600" spc="25" dirty="0">
                <a:latin typeface="+mj-lt"/>
                <a:cs typeface="Verdana"/>
              </a:rPr>
              <a:t>o </a:t>
            </a:r>
            <a:r>
              <a:rPr sz="1600" spc="30" dirty="0">
                <a:latin typeface="+mj-lt"/>
                <a:cs typeface="Verdana"/>
              </a:rPr>
              <a:t> </a:t>
            </a:r>
            <a:r>
              <a:rPr sz="1600" spc="-45" dirty="0">
                <a:latin typeface="+mj-lt"/>
                <a:cs typeface="Verdana"/>
              </a:rPr>
              <a:t>servidor, </a:t>
            </a:r>
            <a:r>
              <a:rPr sz="1600" spc="-10" dirty="0">
                <a:latin typeface="+mj-lt"/>
                <a:cs typeface="Verdana"/>
              </a:rPr>
              <a:t>la </a:t>
            </a:r>
            <a:r>
              <a:rPr sz="1600" spc="15" dirty="0">
                <a:latin typeface="+mj-lt"/>
                <a:cs typeface="Verdana"/>
              </a:rPr>
              <a:t>resolución </a:t>
            </a:r>
            <a:r>
              <a:rPr sz="1600" spc="45" dirty="0">
                <a:latin typeface="+mj-lt"/>
                <a:cs typeface="Verdana"/>
              </a:rPr>
              <a:t>de </a:t>
            </a:r>
            <a:r>
              <a:rPr sz="1600" spc="35" dirty="0">
                <a:latin typeface="+mj-lt"/>
                <a:cs typeface="Verdana"/>
              </a:rPr>
              <a:t>una </a:t>
            </a:r>
            <a:r>
              <a:rPr sz="1600" spc="15" dirty="0">
                <a:latin typeface="+mj-lt"/>
                <a:cs typeface="Verdana"/>
              </a:rPr>
              <a:t>situación </a:t>
            </a:r>
            <a:r>
              <a:rPr sz="1600" spc="-30" dirty="0">
                <a:latin typeface="+mj-lt"/>
                <a:cs typeface="Verdana"/>
              </a:rPr>
              <a:t>jurídica, </a:t>
            </a:r>
            <a:r>
              <a:rPr sz="1600" spc="-10" dirty="0">
                <a:latin typeface="+mj-lt"/>
                <a:cs typeface="Verdana"/>
              </a:rPr>
              <a:t>la </a:t>
            </a:r>
            <a:r>
              <a:rPr sz="1600" spc="15" dirty="0">
                <a:latin typeface="+mj-lt"/>
                <a:cs typeface="Verdana"/>
              </a:rPr>
              <a:t>prestación </a:t>
            </a:r>
            <a:r>
              <a:rPr sz="1600" spc="45" dirty="0">
                <a:latin typeface="+mj-lt"/>
                <a:cs typeface="Verdana"/>
              </a:rPr>
              <a:t>de </a:t>
            </a:r>
            <a:r>
              <a:rPr sz="1600" spc="65" dirty="0">
                <a:latin typeface="+mj-lt"/>
                <a:cs typeface="Verdana"/>
              </a:rPr>
              <a:t>un </a:t>
            </a:r>
            <a:r>
              <a:rPr sz="1600" spc="-15" dirty="0">
                <a:latin typeface="+mj-lt"/>
                <a:cs typeface="Verdana"/>
              </a:rPr>
              <a:t>servicio </a:t>
            </a:r>
            <a:r>
              <a:rPr sz="1600" spc="25" dirty="0">
                <a:latin typeface="+mj-lt"/>
                <a:cs typeface="Verdana"/>
              </a:rPr>
              <a:t>o </a:t>
            </a:r>
            <a:r>
              <a:rPr sz="1600" spc="15" dirty="0">
                <a:latin typeface="+mj-lt"/>
                <a:cs typeface="Verdana"/>
              </a:rPr>
              <a:t>interponer </a:t>
            </a:r>
            <a:r>
              <a:rPr sz="1600" spc="20" dirty="0">
                <a:latin typeface="+mj-lt"/>
                <a:cs typeface="Verdana"/>
              </a:rPr>
              <a:t> </a:t>
            </a:r>
            <a:r>
              <a:rPr sz="1600" spc="-30" dirty="0">
                <a:latin typeface="+mj-lt"/>
                <a:cs typeface="Verdana"/>
              </a:rPr>
              <a:t>recursos. </a:t>
            </a:r>
            <a:r>
              <a:rPr sz="1600" spc="5" dirty="0">
                <a:latin typeface="+mj-lt"/>
                <a:cs typeface="Verdana"/>
              </a:rPr>
              <a:t>Toda </a:t>
            </a:r>
            <a:r>
              <a:rPr sz="1600" spc="30" dirty="0">
                <a:latin typeface="+mj-lt"/>
                <a:cs typeface="Verdana"/>
              </a:rPr>
              <a:t>acción </a:t>
            </a:r>
            <a:r>
              <a:rPr sz="1600" spc="50" dirty="0">
                <a:latin typeface="+mj-lt"/>
                <a:cs typeface="Verdana"/>
              </a:rPr>
              <a:t>que </a:t>
            </a:r>
            <a:r>
              <a:rPr sz="1600" spc="20" dirty="0">
                <a:latin typeface="+mj-lt"/>
                <a:cs typeface="Verdana"/>
              </a:rPr>
              <a:t>inicie cualquier </a:t>
            </a:r>
            <a:r>
              <a:rPr sz="1600" spc="10" dirty="0">
                <a:latin typeface="+mj-lt"/>
                <a:cs typeface="Verdana"/>
              </a:rPr>
              <a:t>persona </a:t>
            </a:r>
            <a:r>
              <a:rPr sz="1600" spc="15" dirty="0">
                <a:latin typeface="+mj-lt"/>
                <a:cs typeface="Verdana"/>
              </a:rPr>
              <a:t>ante </a:t>
            </a:r>
            <a:r>
              <a:rPr sz="1600" spc="-30" dirty="0">
                <a:latin typeface="+mj-lt"/>
                <a:cs typeface="Verdana"/>
              </a:rPr>
              <a:t>las </a:t>
            </a:r>
            <a:r>
              <a:rPr sz="1600" spc="10" dirty="0">
                <a:latin typeface="+mj-lt"/>
                <a:cs typeface="Verdana"/>
              </a:rPr>
              <a:t>autoridades </a:t>
            </a:r>
            <a:r>
              <a:rPr sz="1600" spc="30" dirty="0">
                <a:latin typeface="+mj-lt"/>
                <a:cs typeface="Verdana"/>
              </a:rPr>
              <a:t>implica derecho </a:t>
            </a:r>
            <a:r>
              <a:rPr sz="1600" spc="40" dirty="0">
                <a:latin typeface="+mj-lt"/>
                <a:cs typeface="Verdana"/>
              </a:rPr>
              <a:t>de </a:t>
            </a:r>
            <a:r>
              <a:rPr sz="1600" spc="45" dirty="0">
                <a:latin typeface="+mj-lt"/>
                <a:cs typeface="Verdana"/>
              </a:rPr>
              <a:t> </a:t>
            </a:r>
            <a:r>
              <a:rPr sz="1600" spc="-5" dirty="0">
                <a:latin typeface="+mj-lt"/>
                <a:cs typeface="Verdana"/>
              </a:rPr>
              <a:t>petición,</a:t>
            </a:r>
            <a:r>
              <a:rPr sz="1600" spc="-125" dirty="0">
                <a:latin typeface="+mj-lt"/>
                <a:cs typeface="Verdana"/>
              </a:rPr>
              <a:t> </a:t>
            </a:r>
            <a:r>
              <a:rPr sz="1600" spc="20" dirty="0">
                <a:latin typeface="+mj-lt"/>
                <a:cs typeface="Verdana"/>
              </a:rPr>
              <a:t>consagrado</a:t>
            </a:r>
            <a:r>
              <a:rPr sz="1600" spc="-85" dirty="0">
                <a:latin typeface="+mj-lt"/>
                <a:cs typeface="Verdana"/>
              </a:rPr>
              <a:t> </a:t>
            </a:r>
            <a:r>
              <a:rPr sz="1600" spc="35" dirty="0">
                <a:latin typeface="+mj-lt"/>
                <a:cs typeface="Verdana"/>
              </a:rPr>
              <a:t>en</a:t>
            </a:r>
            <a:r>
              <a:rPr sz="1600" spc="-110" dirty="0">
                <a:latin typeface="+mj-lt"/>
                <a:cs typeface="Verdana"/>
              </a:rPr>
              <a:t> </a:t>
            </a:r>
            <a:r>
              <a:rPr sz="1600" spc="-5" dirty="0">
                <a:latin typeface="+mj-lt"/>
                <a:cs typeface="Verdana"/>
              </a:rPr>
              <a:t>el</a:t>
            </a:r>
            <a:r>
              <a:rPr sz="1600" spc="-135" dirty="0">
                <a:latin typeface="+mj-lt"/>
                <a:cs typeface="Verdana"/>
              </a:rPr>
              <a:t> </a:t>
            </a:r>
            <a:r>
              <a:rPr sz="1600" spc="10" dirty="0">
                <a:latin typeface="+mj-lt"/>
                <a:cs typeface="Verdana"/>
              </a:rPr>
              <a:t>artículo</a:t>
            </a:r>
            <a:r>
              <a:rPr sz="1600" spc="-140" dirty="0">
                <a:latin typeface="+mj-lt"/>
                <a:cs typeface="Verdana"/>
              </a:rPr>
              <a:t> </a:t>
            </a:r>
            <a:r>
              <a:rPr sz="1600" spc="-114" dirty="0">
                <a:latin typeface="+mj-lt"/>
                <a:cs typeface="Verdana"/>
              </a:rPr>
              <a:t>23</a:t>
            </a:r>
            <a:r>
              <a:rPr sz="1600" spc="-125" dirty="0">
                <a:latin typeface="+mj-lt"/>
                <a:cs typeface="Verdana"/>
              </a:rPr>
              <a:t> </a:t>
            </a:r>
            <a:r>
              <a:rPr sz="1600" spc="45" dirty="0">
                <a:latin typeface="+mj-lt"/>
                <a:cs typeface="Verdana"/>
              </a:rPr>
              <a:t>de</a:t>
            </a:r>
            <a:r>
              <a:rPr sz="1600" spc="-130" dirty="0">
                <a:latin typeface="+mj-lt"/>
                <a:cs typeface="Verdana"/>
              </a:rPr>
              <a:t> </a:t>
            </a:r>
            <a:r>
              <a:rPr sz="1600" spc="-15" dirty="0">
                <a:latin typeface="+mj-lt"/>
                <a:cs typeface="Verdana"/>
              </a:rPr>
              <a:t>la</a:t>
            </a:r>
            <a:r>
              <a:rPr sz="1600" spc="-130" dirty="0">
                <a:latin typeface="+mj-lt"/>
                <a:cs typeface="Verdana"/>
              </a:rPr>
              <a:t> </a:t>
            </a:r>
            <a:r>
              <a:rPr sz="1600" spc="25" dirty="0">
                <a:latin typeface="+mj-lt"/>
                <a:cs typeface="Verdana"/>
              </a:rPr>
              <a:t>Constitución</a:t>
            </a:r>
            <a:r>
              <a:rPr sz="1600" spc="-114" dirty="0">
                <a:latin typeface="+mj-lt"/>
                <a:cs typeface="Verdana"/>
              </a:rPr>
              <a:t> </a:t>
            </a:r>
            <a:r>
              <a:rPr sz="1600" spc="-5" dirty="0">
                <a:latin typeface="+mj-lt"/>
                <a:cs typeface="Verdana"/>
              </a:rPr>
              <a:t>Política,</a:t>
            </a:r>
            <a:r>
              <a:rPr sz="1600" spc="-140" dirty="0">
                <a:latin typeface="+mj-lt"/>
                <a:cs typeface="Verdana"/>
              </a:rPr>
              <a:t> </a:t>
            </a:r>
            <a:r>
              <a:rPr sz="1600" dirty="0">
                <a:latin typeface="+mj-lt"/>
                <a:cs typeface="Verdana"/>
              </a:rPr>
              <a:t>sin</a:t>
            </a:r>
            <a:r>
              <a:rPr sz="1600" spc="-120" dirty="0">
                <a:latin typeface="+mj-lt"/>
                <a:cs typeface="Verdana"/>
              </a:rPr>
              <a:t> </a:t>
            </a:r>
            <a:r>
              <a:rPr sz="1600" spc="50" dirty="0">
                <a:latin typeface="+mj-lt"/>
                <a:cs typeface="Verdana"/>
              </a:rPr>
              <a:t>que</a:t>
            </a:r>
            <a:r>
              <a:rPr sz="1600" spc="-130" dirty="0">
                <a:latin typeface="+mj-lt"/>
                <a:cs typeface="Verdana"/>
              </a:rPr>
              <a:t> </a:t>
            </a:r>
            <a:r>
              <a:rPr sz="1600" spc="-25" dirty="0">
                <a:latin typeface="+mj-lt"/>
                <a:cs typeface="Verdana"/>
              </a:rPr>
              <a:t>sea</a:t>
            </a:r>
            <a:r>
              <a:rPr sz="1600" spc="-125" dirty="0">
                <a:latin typeface="+mj-lt"/>
                <a:cs typeface="Verdana"/>
              </a:rPr>
              <a:t> </a:t>
            </a:r>
            <a:r>
              <a:rPr sz="1600" dirty="0">
                <a:latin typeface="+mj-lt"/>
                <a:cs typeface="Verdana"/>
              </a:rPr>
              <a:t>necesario</a:t>
            </a:r>
            <a:r>
              <a:rPr sz="1600" spc="-105" dirty="0">
                <a:latin typeface="+mj-lt"/>
                <a:cs typeface="Verdana"/>
              </a:rPr>
              <a:t> </a:t>
            </a:r>
            <a:r>
              <a:rPr sz="1600" spc="-20" dirty="0">
                <a:latin typeface="+mj-lt"/>
                <a:cs typeface="Verdana"/>
              </a:rPr>
              <a:t>decirlo.</a:t>
            </a:r>
            <a:endParaRPr sz="1600" dirty="0">
              <a:latin typeface="+mj-lt"/>
              <a:cs typeface="Verdana"/>
            </a:endParaRPr>
          </a:p>
          <a:p>
            <a:pPr marL="12700" marR="7620" algn="just">
              <a:lnSpc>
                <a:spcPts val="1730"/>
              </a:lnSpc>
              <a:spcBef>
                <a:spcPts val="1030"/>
              </a:spcBef>
            </a:pPr>
            <a:r>
              <a:rPr sz="1600" spc="45" dirty="0">
                <a:latin typeface="+mj-lt"/>
                <a:cs typeface="Verdana"/>
              </a:rPr>
              <a:t>De </a:t>
            </a:r>
            <a:r>
              <a:rPr sz="1600" spc="25" dirty="0">
                <a:latin typeface="+mj-lt"/>
                <a:cs typeface="Verdana"/>
              </a:rPr>
              <a:t>acuerdo </a:t>
            </a:r>
            <a:r>
              <a:rPr sz="1600" spc="-20" dirty="0">
                <a:latin typeface="+mj-lt"/>
                <a:cs typeface="Verdana"/>
              </a:rPr>
              <a:t>a </a:t>
            </a:r>
            <a:r>
              <a:rPr sz="1600" spc="5" dirty="0">
                <a:latin typeface="+mj-lt"/>
                <a:cs typeface="Verdana"/>
              </a:rPr>
              <a:t>nuestra </a:t>
            </a:r>
            <a:r>
              <a:rPr sz="1600" spc="-30" dirty="0">
                <a:latin typeface="+mj-lt"/>
                <a:cs typeface="Verdana"/>
              </a:rPr>
              <a:t>ley </a:t>
            </a:r>
            <a:r>
              <a:rPr sz="1600" spc="-15" dirty="0">
                <a:latin typeface="+mj-lt"/>
                <a:cs typeface="Verdana"/>
              </a:rPr>
              <a:t>la </a:t>
            </a:r>
            <a:r>
              <a:rPr sz="1600" spc="30" dirty="0">
                <a:latin typeface="+mj-lt"/>
                <a:cs typeface="Verdana"/>
              </a:rPr>
              <a:t>petición </a:t>
            </a:r>
            <a:r>
              <a:rPr sz="1600" spc="50" dirty="0">
                <a:latin typeface="+mj-lt"/>
                <a:cs typeface="Verdana"/>
              </a:rPr>
              <a:t>puede </a:t>
            </a:r>
            <a:r>
              <a:rPr sz="1600" spc="5" dirty="0">
                <a:latin typeface="+mj-lt"/>
                <a:cs typeface="Verdana"/>
              </a:rPr>
              <a:t>hacerse </a:t>
            </a:r>
            <a:r>
              <a:rPr sz="1600" spc="-20" dirty="0">
                <a:latin typeface="+mj-lt"/>
                <a:cs typeface="Verdana"/>
              </a:rPr>
              <a:t>a </a:t>
            </a:r>
            <a:r>
              <a:rPr sz="1600" spc="-30" dirty="0">
                <a:latin typeface="+mj-lt"/>
                <a:cs typeface="Verdana"/>
              </a:rPr>
              <a:t>través </a:t>
            </a:r>
            <a:r>
              <a:rPr sz="1600" spc="45" dirty="0">
                <a:latin typeface="+mj-lt"/>
                <a:cs typeface="Verdana"/>
              </a:rPr>
              <a:t>de </a:t>
            </a:r>
            <a:r>
              <a:rPr sz="1600" spc="5" dirty="0">
                <a:latin typeface="+mj-lt"/>
                <a:cs typeface="Verdana"/>
              </a:rPr>
              <a:t>diferentes </a:t>
            </a:r>
            <a:r>
              <a:rPr sz="1600" spc="25" dirty="0">
                <a:latin typeface="+mj-lt"/>
                <a:cs typeface="Verdana"/>
              </a:rPr>
              <a:t>modalidades </a:t>
            </a:r>
            <a:r>
              <a:rPr sz="1600" spc="-85" dirty="0">
                <a:latin typeface="+mj-lt"/>
                <a:cs typeface="Verdana"/>
              </a:rPr>
              <a:t>y </a:t>
            </a:r>
            <a:r>
              <a:rPr sz="1600" spc="-25" dirty="0">
                <a:latin typeface="+mj-lt"/>
                <a:cs typeface="Verdana"/>
              </a:rPr>
              <a:t>se </a:t>
            </a:r>
            <a:r>
              <a:rPr sz="1600" spc="-20" dirty="0">
                <a:latin typeface="+mj-lt"/>
                <a:cs typeface="Verdana"/>
              </a:rPr>
              <a:t> </a:t>
            </a:r>
            <a:r>
              <a:rPr sz="1600" spc="15" dirty="0">
                <a:latin typeface="+mj-lt"/>
                <a:cs typeface="Verdana"/>
              </a:rPr>
              <a:t>atenderán</a:t>
            </a:r>
            <a:r>
              <a:rPr sz="1600" spc="-75" dirty="0">
                <a:latin typeface="+mj-lt"/>
                <a:cs typeface="Verdana"/>
              </a:rPr>
              <a:t> </a:t>
            </a:r>
            <a:r>
              <a:rPr sz="1600" spc="25" dirty="0">
                <a:latin typeface="+mj-lt"/>
                <a:cs typeface="Verdana"/>
              </a:rPr>
              <a:t>dentro</a:t>
            </a:r>
            <a:r>
              <a:rPr sz="1600" spc="-85" dirty="0">
                <a:latin typeface="+mj-lt"/>
                <a:cs typeface="Verdana"/>
              </a:rPr>
              <a:t> </a:t>
            </a:r>
            <a:r>
              <a:rPr sz="1600" spc="45" dirty="0">
                <a:latin typeface="+mj-lt"/>
                <a:cs typeface="Verdana"/>
              </a:rPr>
              <a:t>de</a:t>
            </a:r>
            <a:r>
              <a:rPr sz="1600" spc="-95" dirty="0">
                <a:latin typeface="+mj-lt"/>
                <a:cs typeface="Verdana"/>
              </a:rPr>
              <a:t> </a:t>
            </a:r>
            <a:r>
              <a:rPr sz="1600" spc="-10" dirty="0">
                <a:latin typeface="+mj-lt"/>
                <a:cs typeface="Verdana"/>
              </a:rPr>
              <a:t>los</a:t>
            </a:r>
            <a:r>
              <a:rPr sz="1600" spc="-80" dirty="0">
                <a:latin typeface="+mj-lt"/>
                <a:cs typeface="Verdana"/>
              </a:rPr>
              <a:t> </a:t>
            </a:r>
            <a:r>
              <a:rPr sz="1600" spc="45" dirty="0">
                <a:latin typeface="+mj-lt"/>
                <a:cs typeface="Verdana"/>
              </a:rPr>
              <a:t>quince</a:t>
            </a:r>
            <a:r>
              <a:rPr sz="1600" spc="-90" dirty="0">
                <a:latin typeface="+mj-lt"/>
                <a:cs typeface="Verdana"/>
              </a:rPr>
              <a:t> </a:t>
            </a:r>
            <a:r>
              <a:rPr sz="1600" spc="-245" dirty="0">
                <a:latin typeface="+mj-lt"/>
                <a:cs typeface="Verdana"/>
              </a:rPr>
              <a:t>(15)</a:t>
            </a:r>
            <a:r>
              <a:rPr sz="1600" spc="-90" dirty="0">
                <a:latin typeface="+mj-lt"/>
                <a:cs typeface="Verdana"/>
              </a:rPr>
              <a:t> </a:t>
            </a:r>
            <a:r>
              <a:rPr sz="1600" dirty="0">
                <a:latin typeface="+mj-lt"/>
                <a:cs typeface="Verdana"/>
              </a:rPr>
              <a:t>días</a:t>
            </a:r>
            <a:r>
              <a:rPr sz="1600" spc="-65" dirty="0">
                <a:latin typeface="+mj-lt"/>
                <a:cs typeface="Verdana"/>
              </a:rPr>
              <a:t> </a:t>
            </a:r>
            <a:r>
              <a:rPr sz="1600" spc="10" dirty="0">
                <a:latin typeface="+mj-lt"/>
                <a:cs typeface="Verdana"/>
              </a:rPr>
              <a:t>siguientes</a:t>
            </a:r>
            <a:r>
              <a:rPr sz="1600" spc="-75" dirty="0">
                <a:latin typeface="+mj-lt"/>
                <a:cs typeface="Verdana"/>
              </a:rPr>
              <a:t> </a:t>
            </a:r>
            <a:r>
              <a:rPr sz="1600" spc="-20" dirty="0">
                <a:latin typeface="+mj-lt"/>
                <a:cs typeface="Verdana"/>
              </a:rPr>
              <a:t>a</a:t>
            </a:r>
            <a:r>
              <a:rPr sz="1600" spc="-70" dirty="0">
                <a:latin typeface="+mj-lt"/>
                <a:cs typeface="Verdana"/>
              </a:rPr>
              <a:t> </a:t>
            </a:r>
            <a:r>
              <a:rPr sz="1600" dirty="0">
                <a:latin typeface="+mj-lt"/>
                <a:cs typeface="Verdana"/>
              </a:rPr>
              <a:t>su</a:t>
            </a:r>
            <a:r>
              <a:rPr sz="1600" spc="-85" dirty="0">
                <a:latin typeface="+mj-lt"/>
                <a:cs typeface="Verdana"/>
              </a:rPr>
              <a:t> </a:t>
            </a:r>
            <a:r>
              <a:rPr sz="1600" spc="30" dirty="0">
                <a:latin typeface="+mj-lt"/>
                <a:cs typeface="Verdana"/>
              </a:rPr>
              <a:t>recepción</a:t>
            </a:r>
            <a:r>
              <a:rPr sz="1600" spc="-85" dirty="0">
                <a:latin typeface="+mj-lt"/>
                <a:cs typeface="Verdana"/>
              </a:rPr>
              <a:t> </a:t>
            </a:r>
            <a:r>
              <a:rPr sz="1600" spc="25" dirty="0">
                <a:latin typeface="+mj-lt"/>
                <a:cs typeface="Verdana"/>
              </a:rPr>
              <a:t>o</a:t>
            </a:r>
            <a:r>
              <a:rPr sz="1600" spc="-85" dirty="0">
                <a:latin typeface="+mj-lt"/>
                <a:cs typeface="Verdana"/>
              </a:rPr>
              <a:t> </a:t>
            </a:r>
            <a:r>
              <a:rPr sz="1600" spc="45" dirty="0">
                <a:latin typeface="+mj-lt"/>
                <a:cs typeface="Verdana"/>
              </a:rPr>
              <a:t>de</a:t>
            </a:r>
            <a:r>
              <a:rPr sz="1600" spc="-70" dirty="0">
                <a:latin typeface="+mj-lt"/>
                <a:cs typeface="Verdana"/>
              </a:rPr>
              <a:t> </a:t>
            </a:r>
            <a:r>
              <a:rPr sz="1600" spc="25" dirty="0">
                <a:latin typeface="+mj-lt"/>
                <a:cs typeface="Verdana"/>
              </a:rPr>
              <a:t>acuerdo</a:t>
            </a:r>
            <a:r>
              <a:rPr sz="1600" spc="-80" dirty="0">
                <a:latin typeface="+mj-lt"/>
                <a:cs typeface="Verdana"/>
              </a:rPr>
              <a:t> </a:t>
            </a:r>
            <a:r>
              <a:rPr sz="1600" spc="-20" dirty="0">
                <a:latin typeface="+mj-lt"/>
                <a:cs typeface="Verdana"/>
              </a:rPr>
              <a:t>a</a:t>
            </a:r>
            <a:r>
              <a:rPr sz="1600" spc="-75" dirty="0">
                <a:latin typeface="+mj-lt"/>
                <a:cs typeface="Verdana"/>
              </a:rPr>
              <a:t> </a:t>
            </a:r>
            <a:r>
              <a:rPr sz="1600" dirty="0">
                <a:latin typeface="+mj-lt"/>
                <a:cs typeface="Verdana"/>
              </a:rPr>
              <a:t>su</a:t>
            </a:r>
            <a:r>
              <a:rPr sz="1600" spc="-75" dirty="0">
                <a:latin typeface="+mj-lt"/>
                <a:cs typeface="Verdana"/>
              </a:rPr>
              <a:t> </a:t>
            </a:r>
            <a:r>
              <a:rPr sz="1600" spc="10" dirty="0">
                <a:latin typeface="+mj-lt"/>
                <a:cs typeface="Verdana"/>
              </a:rPr>
              <a:t>modalidad, </a:t>
            </a:r>
            <a:r>
              <a:rPr sz="1600" spc="-550" dirty="0">
                <a:latin typeface="+mj-lt"/>
                <a:cs typeface="Verdana"/>
              </a:rPr>
              <a:t> </a:t>
            </a:r>
            <a:r>
              <a:rPr sz="1600" spc="45" dirty="0">
                <a:latin typeface="+mj-lt"/>
                <a:cs typeface="Verdana"/>
              </a:rPr>
              <a:t>de</a:t>
            </a:r>
            <a:r>
              <a:rPr sz="1600" spc="-140" dirty="0">
                <a:latin typeface="+mj-lt"/>
                <a:cs typeface="Verdana"/>
              </a:rPr>
              <a:t> </a:t>
            </a:r>
            <a:r>
              <a:rPr sz="1600" spc="-15" dirty="0">
                <a:latin typeface="+mj-lt"/>
                <a:cs typeface="Verdana"/>
              </a:rPr>
              <a:t>la</a:t>
            </a:r>
            <a:r>
              <a:rPr sz="1600" spc="-140" dirty="0">
                <a:latin typeface="+mj-lt"/>
                <a:cs typeface="Verdana"/>
              </a:rPr>
              <a:t> </a:t>
            </a:r>
            <a:r>
              <a:rPr sz="1600" spc="20" dirty="0">
                <a:latin typeface="+mj-lt"/>
                <a:cs typeface="Verdana"/>
              </a:rPr>
              <a:t>siguiente</a:t>
            </a:r>
            <a:r>
              <a:rPr sz="1600" spc="-125" dirty="0">
                <a:latin typeface="+mj-lt"/>
                <a:cs typeface="Verdana"/>
              </a:rPr>
              <a:t> </a:t>
            </a:r>
            <a:r>
              <a:rPr sz="1600" spc="-45" dirty="0">
                <a:latin typeface="+mj-lt"/>
                <a:cs typeface="Verdana"/>
              </a:rPr>
              <a:t>manera:</a:t>
            </a:r>
            <a:endParaRPr sz="1600" dirty="0">
              <a:latin typeface="+mj-lt"/>
              <a:cs typeface="Verdana"/>
            </a:endParaRPr>
          </a:p>
          <a:p>
            <a:pPr marL="241300" marR="5715" indent="-229235">
              <a:lnSpc>
                <a:spcPts val="1730"/>
              </a:lnSpc>
              <a:spcBef>
                <a:spcPts val="990"/>
              </a:spcBef>
              <a:buFont typeface="Arial MT"/>
              <a:buChar char="•"/>
              <a:tabLst>
                <a:tab pos="241300" algn="l"/>
                <a:tab pos="241935" algn="l"/>
                <a:tab pos="544195" algn="l"/>
                <a:tab pos="1654175" algn="l"/>
                <a:tab pos="2094230" algn="l"/>
                <a:tab pos="3612515" algn="l"/>
                <a:tab pos="3916045" algn="l"/>
                <a:tab pos="5434330" algn="l"/>
                <a:tab pos="7080250" algn="l"/>
                <a:tab pos="7709534" algn="l"/>
                <a:tab pos="8055609" algn="l"/>
                <a:tab pos="9598025" algn="l"/>
              </a:tabLst>
            </a:pPr>
            <a:r>
              <a:rPr sz="1600" b="1" spc="-520" dirty="0">
                <a:latin typeface="+mj-lt"/>
                <a:cs typeface="Verdana"/>
              </a:rPr>
              <a:t>1</a:t>
            </a:r>
            <a:r>
              <a:rPr sz="1600" b="1" spc="-160" dirty="0">
                <a:latin typeface="+mj-lt"/>
                <a:cs typeface="Verdana"/>
              </a:rPr>
              <a:t>.</a:t>
            </a:r>
            <a:r>
              <a:rPr sz="1600" b="1" dirty="0">
                <a:latin typeface="+mj-lt"/>
                <a:cs typeface="Verdana"/>
              </a:rPr>
              <a:t>	</a:t>
            </a:r>
            <a:r>
              <a:rPr sz="1600" b="1" spc="-90" dirty="0">
                <a:latin typeface="+mj-lt"/>
                <a:cs typeface="Verdana"/>
              </a:rPr>
              <a:t>S</a:t>
            </a:r>
            <a:r>
              <a:rPr sz="1600" b="1" spc="-75" dirty="0">
                <a:latin typeface="+mj-lt"/>
                <a:cs typeface="Verdana"/>
              </a:rPr>
              <a:t>o</a:t>
            </a:r>
            <a:r>
              <a:rPr sz="1600" b="1" spc="-70" dirty="0">
                <a:latin typeface="+mj-lt"/>
                <a:cs typeface="Verdana"/>
              </a:rPr>
              <a:t>l</a:t>
            </a:r>
            <a:r>
              <a:rPr sz="1600" b="1" spc="-65" dirty="0">
                <a:latin typeface="+mj-lt"/>
                <a:cs typeface="Verdana"/>
              </a:rPr>
              <a:t>i</a:t>
            </a:r>
            <a:r>
              <a:rPr sz="1600" b="1" spc="-45" dirty="0">
                <a:latin typeface="+mj-lt"/>
                <a:cs typeface="Verdana"/>
              </a:rPr>
              <a:t>c</a:t>
            </a:r>
            <a:r>
              <a:rPr sz="1600" b="1" spc="-15" dirty="0">
                <a:latin typeface="+mj-lt"/>
                <a:cs typeface="Verdana"/>
              </a:rPr>
              <a:t>i</a:t>
            </a:r>
            <a:r>
              <a:rPr sz="1600" b="1" spc="-35" dirty="0">
                <a:latin typeface="+mj-lt"/>
                <a:cs typeface="Verdana"/>
              </a:rPr>
              <a:t>t</a:t>
            </a:r>
            <a:r>
              <a:rPr sz="1600" b="1" spc="-45" dirty="0">
                <a:latin typeface="+mj-lt"/>
                <a:cs typeface="Verdana"/>
              </a:rPr>
              <a:t>u</a:t>
            </a:r>
            <a:r>
              <a:rPr sz="1600" b="1" spc="-15" dirty="0">
                <a:latin typeface="+mj-lt"/>
                <a:cs typeface="Verdana"/>
              </a:rPr>
              <a:t>d</a:t>
            </a:r>
            <a:r>
              <a:rPr sz="1600" b="1" dirty="0">
                <a:latin typeface="+mj-lt"/>
                <a:cs typeface="Verdana"/>
              </a:rPr>
              <a:t>	</a:t>
            </a:r>
            <a:r>
              <a:rPr sz="1600" b="1" spc="-30" dirty="0">
                <a:latin typeface="+mj-lt"/>
                <a:cs typeface="Verdana"/>
              </a:rPr>
              <a:t>d</a:t>
            </a:r>
            <a:r>
              <a:rPr sz="1600" b="1" spc="-35" dirty="0">
                <a:latin typeface="+mj-lt"/>
                <a:cs typeface="Verdana"/>
              </a:rPr>
              <a:t>e</a:t>
            </a:r>
            <a:r>
              <a:rPr sz="1600" b="1" dirty="0">
                <a:latin typeface="+mj-lt"/>
                <a:cs typeface="Verdana"/>
              </a:rPr>
              <a:t>	</a:t>
            </a:r>
            <a:r>
              <a:rPr sz="1600" b="1" spc="-35" dirty="0">
                <a:latin typeface="+mj-lt"/>
                <a:cs typeface="Verdana"/>
              </a:rPr>
              <a:t>d</a:t>
            </a:r>
            <a:r>
              <a:rPr sz="1600" b="1" spc="-30" dirty="0">
                <a:latin typeface="+mj-lt"/>
                <a:cs typeface="Verdana"/>
              </a:rPr>
              <a:t>o</a:t>
            </a:r>
            <a:r>
              <a:rPr sz="1600" b="1" spc="-25" dirty="0">
                <a:latin typeface="+mj-lt"/>
                <a:cs typeface="Verdana"/>
              </a:rPr>
              <a:t>cum</a:t>
            </a:r>
            <a:r>
              <a:rPr sz="1600" b="1" spc="-50" dirty="0">
                <a:latin typeface="+mj-lt"/>
                <a:cs typeface="Verdana"/>
              </a:rPr>
              <a:t>en</a:t>
            </a:r>
            <a:r>
              <a:rPr sz="1600" b="1" spc="-25" dirty="0">
                <a:latin typeface="+mj-lt"/>
                <a:cs typeface="Verdana"/>
              </a:rPr>
              <a:t>t</a:t>
            </a:r>
            <a:r>
              <a:rPr sz="1600" b="1" spc="-50" dirty="0">
                <a:latin typeface="+mj-lt"/>
                <a:cs typeface="Verdana"/>
              </a:rPr>
              <a:t>o</a:t>
            </a:r>
            <a:r>
              <a:rPr sz="1600" b="1" spc="-105" dirty="0">
                <a:latin typeface="+mj-lt"/>
                <a:cs typeface="Verdana"/>
              </a:rPr>
              <a:t>s</a:t>
            </a:r>
            <a:r>
              <a:rPr sz="1600" b="1" dirty="0">
                <a:latin typeface="+mj-lt"/>
                <a:cs typeface="Verdana"/>
              </a:rPr>
              <a:t>	</a:t>
            </a:r>
            <a:r>
              <a:rPr sz="1600" b="1" spc="-55" dirty="0">
                <a:latin typeface="+mj-lt"/>
                <a:cs typeface="Verdana"/>
              </a:rPr>
              <a:t>o</a:t>
            </a:r>
            <a:r>
              <a:rPr sz="1600" b="1" dirty="0">
                <a:latin typeface="+mj-lt"/>
                <a:cs typeface="Verdana"/>
              </a:rPr>
              <a:t>	</a:t>
            </a:r>
            <a:r>
              <a:rPr sz="1600" b="1" spc="-55" dirty="0">
                <a:latin typeface="+mj-lt"/>
                <a:cs typeface="Verdana"/>
              </a:rPr>
              <a:t>inf</a:t>
            </a:r>
            <a:r>
              <a:rPr sz="1600" b="1" spc="-95" dirty="0">
                <a:latin typeface="+mj-lt"/>
                <a:cs typeface="Verdana"/>
              </a:rPr>
              <a:t>o</a:t>
            </a:r>
            <a:r>
              <a:rPr sz="1600" b="1" spc="-75" dirty="0">
                <a:latin typeface="+mj-lt"/>
                <a:cs typeface="Verdana"/>
              </a:rPr>
              <a:t>r</a:t>
            </a:r>
            <a:r>
              <a:rPr sz="1600" b="1" spc="-20" dirty="0">
                <a:latin typeface="+mj-lt"/>
                <a:cs typeface="Verdana"/>
              </a:rPr>
              <a:t>m</a:t>
            </a:r>
            <a:r>
              <a:rPr sz="1600" b="1" spc="-45" dirty="0">
                <a:latin typeface="+mj-lt"/>
                <a:cs typeface="Verdana"/>
              </a:rPr>
              <a:t>a</a:t>
            </a:r>
            <a:r>
              <a:rPr sz="1600" b="1" spc="-30" dirty="0">
                <a:latin typeface="+mj-lt"/>
                <a:cs typeface="Verdana"/>
              </a:rPr>
              <a:t>c</a:t>
            </a:r>
            <a:r>
              <a:rPr sz="1600" b="1" spc="-55" dirty="0">
                <a:latin typeface="+mj-lt"/>
                <a:cs typeface="Verdana"/>
              </a:rPr>
              <a:t>ión</a:t>
            </a:r>
            <a:r>
              <a:rPr sz="1600" b="1" spc="-229" dirty="0">
                <a:latin typeface="+mj-lt"/>
                <a:cs typeface="Verdana"/>
              </a:rPr>
              <a:t>:</a:t>
            </a:r>
            <a:r>
              <a:rPr sz="1600" b="1" dirty="0">
                <a:latin typeface="+mj-lt"/>
                <a:cs typeface="Verdana"/>
              </a:rPr>
              <a:t>	</a:t>
            </a:r>
            <a:r>
              <a:rPr sz="1600" spc="25" dirty="0">
                <a:latin typeface="+mj-lt"/>
                <a:cs typeface="Verdana"/>
              </a:rPr>
              <a:t>req</a:t>
            </a:r>
            <a:r>
              <a:rPr sz="1600" spc="35" dirty="0">
                <a:latin typeface="+mj-lt"/>
                <a:cs typeface="Verdana"/>
              </a:rPr>
              <a:t>u</a:t>
            </a:r>
            <a:r>
              <a:rPr sz="1600" spc="-20" dirty="0">
                <a:latin typeface="+mj-lt"/>
                <a:cs typeface="Verdana"/>
              </a:rPr>
              <a:t>e</a:t>
            </a:r>
            <a:r>
              <a:rPr sz="1600" spc="-25" dirty="0">
                <a:latin typeface="+mj-lt"/>
                <a:cs typeface="Verdana"/>
              </a:rPr>
              <a:t>r</a:t>
            </a:r>
            <a:r>
              <a:rPr sz="1600" spc="25" dirty="0">
                <a:latin typeface="+mj-lt"/>
                <a:cs typeface="Verdana"/>
              </a:rPr>
              <a:t>i</a:t>
            </a:r>
            <a:r>
              <a:rPr sz="1600" spc="105" dirty="0">
                <a:latin typeface="+mj-lt"/>
                <a:cs typeface="Verdana"/>
              </a:rPr>
              <a:t>m</a:t>
            </a:r>
            <a:r>
              <a:rPr sz="1600" spc="20" dirty="0">
                <a:latin typeface="+mj-lt"/>
                <a:cs typeface="Verdana"/>
              </a:rPr>
              <a:t>iento</a:t>
            </a:r>
            <a:r>
              <a:rPr sz="1600" dirty="0">
                <a:latin typeface="+mj-lt"/>
                <a:cs typeface="Verdana"/>
              </a:rPr>
              <a:t>	</a:t>
            </a:r>
            <a:r>
              <a:rPr sz="1600" spc="90" dirty="0">
                <a:latin typeface="+mj-lt"/>
                <a:cs typeface="Verdana"/>
              </a:rPr>
              <a:t>p</a:t>
            </a:r>
            <a:r>
              <a:rPr sz="1600" spc="-30" dirty="0">
                <a:latin typeface="+mj-lt"/>
                <a:cs typeface="Verdana"/>
              </a:rPr>
              <a:t>a</a:t>
            </a:r>
            <a:r>
              <a:rPr sz="1600" spc="-40" dirty="0">
                <a:latin typeface="+mj-lt"/>
                <a:cs typeface="Verdana"/>
              </a:rPr>
              <a:t>r</a:t>
            </a:r>
            <a:r>
              <a:rPr sz="1600" spc="-20" dirty="0">
                <a:latin typeface="+mj-lt"/>
                <a:cs typeface="Verdana"/>
              </a:rPr>
              <a:t>a</a:t>
            </a:r>
            <a:r>
              <a:rPr sz="1600" dirty="0">
                <a:latin typeface="+mj-lt"/>
                <a:cs typeface="Verdana"/>
              </a:rPr>
              <a:t>	l</a:t>
            </a:r>
            <a:r>
              <a:rPr sz="1600" spc="-20" dirty="0">
                <a:latin typeface="+mj-lt"/>
                <a:cs typeface="Verdana"/>
              </a:rPr>
              <a:t>a</a:t>
            </a:r>
            <a:r>
              <a:rPr sz="1600" dirty="0">
                <a:latin typeface="+mj-lt"/>
                <a:cs typeface="Verdana"/>
              </a:rPr>
              <a:t>	</a:t>
            </a:r>
            <a:r>
              <a:rPr sz="1600" spc="5" dirty="0">
                <a:latin typeface="+mj-lt"/>
                <a:cs typeface="Verdana"/>
              </a:rPr>
              <a:t>repro</a:t>
            </a:r>
            <a:r>
              <a:rPr sz="1600" spc="70" dirty="0">
                <a:latin typeface="+mj-lt"/>
                <a:cs typeface="Verdana"/>
              </a:rPr>
              <a:t>duc</a:t>
            </a:r>
            <a:r>
              <a:rPr sz="1600" spc="35" dirty="0">
                <a:latin typeface="+mj-lt"/>
                <a:cs typeface="Verdana"/>
              </a:rPr>
              <a:t>ción</a:t>
            </a:r>
            <a:r>
              <a:rPr sz="1600" dirty="0">
                <a:latin typeface="+mj-lt"/>
                <a:cs typeface="Verdana"/>
              </a:rPr>
              <a:t>	</a:t>
            </a:r>
            <a:r>
              <a:rPr sz="1600" spc="40" dirty="0">
                <a:latin typeface="+mj-lt"/>
                <a:cs typeface="Verdana"/>
              </a:rPr>
              <a:t>de  </a:t>
            </a:r>
            <a:r>
              <a:rPr sz="1600" spc="45" dirty="0">
                <a:latin typeface="+mj-lt"/>
                <a:cs typeface="Verdana"/>
              </a:rPr>
              <a:t>documentos</a:t>
            </a:r>
            <a:r>
              <a:rPr sz="1600" spc="-75" dirty="0">
                <a:latin typeface="+mj-lt"/>
                <a:cs typeface="Verdana"/>
              </a:rPr>
              <a:t> </a:t>
            </a:r>
            <a:r>
              <a:rPr sz="1600" spc="50" dirty="0">
                <a:latin typeface="+mj-lt"/>
                <a:cs typeface="Verdana"/>
              </a:rPr>
              <a:t>que</a:t>
            </a:r>
            <a:r>
              <a:rPr sz="1600" spc="-80" dirty="0">
                <a:latin typeface="+mj-lt"/>
                <a:cs typeface="Verdana"/>
              </a:rPr>
              <a:t> </a:t>
            </a:r>
            <a:r>
              <a:rPr sz="1600" spc="10" dirty="0">
                <a:latin typeface="+mj-lt"/>
                <a:cs typeface="Verdana"/>
              </a:rPr>
              <a:t>reposan</a:t>
            </a:r>
            <a:r>
              <a:rPr sz="1600" spc="-65" dirty="0">
                <a:latin typeface="+mj-lt"/>
                <a:cs typeface="Verdana"/>
              </a:rPr>
              <a:t> </a:t>
            </a:r>
            <a:r>
              <a:rPr sz="1600" spc="40" dirty="0">
                <a:latin typeface="+mj-lt"/>
                <a:cs typeface="Verdana"/>
              </a:rPr>
              <a:t>en</a:t>
            </a:r>
            <a:r>
              <a:rPr sz="1600" spc="-70" dirty="0">
                <a:latin typeface="+mj-lt"/>
                <a:cs typeface="Verdana"/>
              </a:rPr>
              <a:t> </a:t>
            </a:r>
            <a:r>
              <a:rPr sz="1600" spc="-15" dirty="0">
                <a:latin typeface="+mj-lt"/>
                <a:cs typeface="Verdana"/>
              </a:rPr>
              <a:t>los</a:t>
            </a:r>
            <a:r>
              <a:rPr sz="1600" spc="-75" dirty="0">
                <a:latin typeface="+mj-lt"/>
                <a:cs typeface="Verdana"/>
              </a:rPr>
              <a:t> </a:t>
            </a:r>
            <a:r>
              <a:rPr sz="1600" spc="-10" dirty="0">
                <a:latin typeface="+mj-lt"/>
                <a:cs typeface="Verdana"/>
              </a:rPr>
              <a:t>archivos</a:t>
            </a:r>
            <a:r>
              <a:rPr sz="1600" spc="-60" dirty="0">
                <a:latin typeface="+mj-lt"/>
                <a:cs typeface="Verdana"/>
              </a:rPr>
              <a:t> </a:t>
            </a:r>
            <a:r>
              <a:rPr sz="1600" spc="45" dirty="0">
                <a:latin typeface="+mj-lt"/>
                <a:cs typeface="Verdana"/>
              </a:rPr>
              <a:t>de</a:t>
            </a:r>
            <a:r>
              <a:rPr sz="1600" spc="-75" dirty="0">
                <a:latin typeface="+mj-lt"/>
                <a:cs typeface="Verdana"/>
              </a:rPr>
              <a:t> </a:t>
            </a:r>
            <a:r>
              <a:rPr sz="1600" spc="-15" dirty="0">
                <a:latin typeface="+mj-lt"/>
                <a:cs typeface="Verdana"/>
              </a:rPr>
              <a:t>la</a:t>
            </a:r>
            <a:r>
              <a:rPr sz="1600" spc="-75" dirty="0">
                <a:latin typeface="+mj-lt"/>
                <a:cs typeface="Verdana"/>
              </a:rPr>
              <a:t> </a:t>
            </a:r>
            <a:r>
              <a:rPr sz="1600" dirty="0">
                <a:latin typeface="+mj-lt"/>
                <a:cs typeface="Verdana"/>
              </a:rPr>
              <a:t>entidad.</a:t>
            </a:r>
            <a:r>
              <a:rPr sz="1600" spc="-75" dirty="0">
                <a:latin typeface="+mj-lt"/>
                <a:cs typeface="Verdana"/>
              </a:rPr>
              <a:t> </a:t>
            </a:r>
            <a:r>
              <a:rPr sz="1600" spc="25" dirty="0">
                <a:latin typeface="+mj-lt"/>
                <a:cs typeface="Verdana"/>
              </a:rPr>
              <a:t>Deberán</a:t>
            </a:r>
            <a:r>
              <a:rPr sz="1600" spc="-65" dirty="0">
                <a:latin typeface="+mj-lt"/>
                <a:cs typeface="Verdana"/>
              </a:rPr>
              <a:t> </a:t>
            </a:r>
            <a:r>
              <a:rPr sz="1600" spc="10" dirty="0">
                <a:latin typeface="+mj-lt"/>
                <a:cs typeface="Verdana"/>
              </a:rPr>
              <a:t>atenderse</a:t>
            </a:r>
            <a:r>
              <a:rPr sz="1600" spc="-70" dirty="0">
                <a:latin typeface="+mj-lt"/>
                <a:cs typeface="Verdana"/>
              </a:rPr>
              <a:t> </a:t>
            </a:r>
            <a:r>
              <a:rPr sz="1600" spc="25" dirty="0">
                <a:latin typeface="+mj-lt"/>
                <a:cs typeface="Verdana"/>
              </a:rPr>
              <a:t>dentro</a:t>
            </a:r>
            <a:r>
              <a:rPr sz="1600" spc="-70" dirty="0">
                <a:latin typeface="+mj-lt"/>
                <a:cs typeface="Verdana"/>
              </a:rPr>
              <a:t> </a:t>
            </a:r>
            <a:r>
              <a:rPr sz="1600" spc="45" dirty="0">
                <a:latin typeface="+mj-lt"/>
                <a:cs typeface="Verdana"/>
              </a:rPr>
              <a:t>de</a:t>
            </a:r>
            <a:r>
              <a:rPr sz="1600" spc="-75" dirty="0">
                <a:latin typeface="+mj-lt"/>
                <a:cs typeface="Verdana"/>
              </a:rPr>
              <a:t> </a:t>
            </a:r>
            <a:r>
              <a:rPr sz="1600" spc="-10" dirty="0">
                <a:latin typeface="+mj-lt"/>
                <a:cs typeface="Verdana"/>
              </a:rPr>
              <a:t>los</a:t>
            </a:r>
            <a:r>
              <a:rPr sz="1600" spc="-65" dirty="0">
                <a:latin typeface="+mj-lt"/>
                <a:cs typeface="Verdana"/>
              </a:rPr>
              <a:t> </a:t>
            </a:r>
            <a:r>
              <a:rPr sz="1600" spc="15" dirty="0">
                <a:latin typeface="+mj-lt"/>
                <a:cs typeface="Verdana"/>
              </a:rPr>
              <a:t>diez</a:t>
            </a:r>
            <a:endParaRPr sz="1600" dirty="0">
              <a:latin typeface="+mj-lt"/>
              <a:cs typeface="Verdana"/>
            </a:endParaRPr>
          </a:p>
          <a:p>
            <a:pPr marL="241300">
              <a:lnSpc>
                <a:spcPts val="1700"/>
              </a:lnSpc>
            </a:pPr>
            <a:r>
              <a:rPr sz="1600" spc="-204" dirty="0">
                <a:latin typeface="+mj-lt"/>
                <a:cs typeface="Verdana"/>
              </a:rPr>
              <a:t>(10)</a:t>
            </a:r>
            <a:r>
              <a:rPr sz="1600" spc="-145" dirty="0">
                <a:latin typeface="+mj-lt"/>
                <a:cs typeface="Verdana"/>
              </a:rPr>
              <a:t> </a:t>
            </a:r>
            <a:r>
              <a:rPr sz="1600" spc="15" dirty="0">
                <a:latin typeface="+mj-lt"/>
                <a:cs typeface="Verdana"/>
              </a:rPr>
              <a:t>dí</a:t>
            </a:r>
            <a:r>
              <a:rPr sz="1600" spc="10" dirty="0">
                <a:latin typeface="+mj-lt"/>
                <a:cs typeface="Verdana"/>
              </a:rPr>
              <a:t>a</a:t>
            </a:r>
            <a:r>
              <a:rPr sz="1600" spc="-55" dirty="0">
                <a:latin typeface="+mj-lt"/>
                <a:cs typeface="Verdana"/>
              </a:rPr>
              <a:t>s</a:t>
            </a:r>
            <a:r>
              <a:rPr sz="1600" spc="-110" dirty="0">
                <a:latin typeface="+mj-lt"/>
                <a:cs typeface="Verdana"/>
              </a:rPr>
              <a:t> </a:t>
            </a:r>
            <a:r>
              <a:rPr sz="1600" spc="20" dirty="0">
                <a:latin typeface="+mj-lt"/>
                <a:cs typeface="Verdana"/>
              </a:rPr>
              <a:t>siguie</a:t>
            </a:r>
            <a:r>
              <a:rPr sz="1600" spc="25" dirty="0">
                <a:latin typeface="+mj-lt"/>
                <a:cs typeface="Verdana"/>
              </a:rPr>
              <a:t>n</a:t>
            </a:r>
            <a:r>
              <a:rPr sz="1600" spc="10" dirty="0">
                <a:latin typeface="+mj-lt"/>
                <a:cs typeface="Verdana"/>
              </a:rPr>
              <a:t>t</a:t>
            </a:r>
            <a:r>
              <a:rPr sz="1600" spc="5" dirty="0">
                <a:latin typeface="+mj-lt"/>
                <a:cs typeface="Verdana"/>
              </a:rPr>
              <a:t>e</a:t>
            </a:r>
            <a:r>
              <a:rPr sz="1600" spc="-55" dirty="0">
                <a:latin typeface="+mj-lt"/>
                <a:cs typeface="Verdana"/>
              </a:rPr>
              <a:t>s</a:t>
            </a:r>
            <a:r>
              <a:rPr sz="1600" spc="-125" dirty="0">
                <a:latin typeface="+mj-lt"/>
                <a:cs typeface="Verdana"/>
              </a:rPr>
              <a:t> </a:t>
            </a:r>
            <a:r>
              <a:rPr sz="1600" spc="-20" dirty="0">
                <a:latin typeface="+mj-lt"/>
                <a:cs typeface="Verdana"/>
              </a:rPr>
              <a:t>a</a:t>
            </a:r>
            <a:r>
              <a:rPr sz="1600" spc="-140" dirty="0">
                <a:latin typeface="+mj-lt"/>
                <a:cs typeface="Verdana"/>
              </a:rPr>
              <a:t> </a:t>
            </a:r>
            <a:r>
              <a:rPr sz="1600" dirty="0">
                <a:latin typeface="+mj-lt"/>
                <a:cs typeface="Verdana"/>
              </a:rPr>
              <a:t>s</a:t>
            </a:r>
            <a:r>
              <a:rPr sz="1600" spc="5" dirty="0">
                <a:latin typeface="+mj-lt"/>
                <a:cs typeface="Verdana"/>
              </a:rPr>
              <a:t>u</a:t>
            </a:r>
            <a:r>
              <a:rPr sz="1600" spc="-125" dirty="0">
                <a:latin typeface="+mj-lt"/>
                <a:cs typeface="Verdana"/>
              </a:rPr>
              <a:t> </a:t>
            </a:r>
            <a:r>
              <a:rPr sz="1600" spc="-50" dirty="0">
                <a:latin typeface="+mj-lt"/>
                <a:cs typeface="Verdana"/>
              </a:rPr>
              <a:t>r</a:t>
            </a:r>
            <a:r>
              <a:rPr sz="1600" spc="5" dirty="0">
                <a:latin typeface="+mj-lt"/>
                <a:cs typeface="Verdana"/>
              </a:rPr>
              <a:t>e</a:t>
            </a:r>
            <a:r>
              <a:rPr sz="1600" spc="35" dirty="0">
                <a:latin typeface="+mj-lt"/>
                <a:cs typeface="Verdana"/>
              </a:rPr>
              <a:t>ce</a:t>
            </a:r>
            <a:r>
              <a:rPr sz="1600" spc="40" dirty="0">
                <a:latin typeface="+mj-lt"/>
                <a:cs typeface="Verdana"/>
              </a:rPr>
              <a:t>pció</a:t>
            </a:r>
            <a:r>
              <a:rPr sz="1600" spc="60" dirty="0">
                <a:latin typeface="+mj-lt"/>
                <a:cs typeface="Verdana"/>
              </a:rPr>
              <a:t>n</a:t>
            </a:r>
            <a:r>
              <a:rPr sz="1600" spc="-245" dirty="0">
                <a:latin typeface="+mj-lt"/>
                <a:cs typeface="Verdana"/>
              </a:rPr>
              <a:t>.</a:t>
            </a:r>
            <a:endParaRPr sz="1600" dirty="0">
              <a:latin typeface="+mj-lt"/>
              <a:cs typeface="Verdana"/>
            </a:endParaRPr>
          </a:p>
          <a:p>
            <a:pPr marL="12700" marR="5080" algn="just">
              <a:lnSpc>
                <a:spcPts val="1730"/>
              </a:lnSpc>
              <a:spcBef>
                <a:spcPts val="1025"/>
              </a:spcBef>
            </a:pPr>
            <a:r>
              <a:rPr sz="1600" spc="10" dirty="0">
                <a:latin typeface="+mj-lt"/>
                <a:cs typeface="Verdana"/>
              </a:rPr>
              <a:t>Solicitud </a:t>
            </a:r>
            <a:r>
              <a:rPr sz="1600" spc="45" dirty="0">
                <a:latin typeface="+mj-lt"/>
                <a:cs typeface="Verdana"/>
              </a:rPr>
              <a:t>de </a:t>
            </a:r>
            <a:r>
              <a:rPr sz="1600" spc="25" dirty="0">
                <a:latin typeface="+mj-lt"/>
                <a:cs typeface="Verdana"/>
              </a:rPr>
              <a:t>Acceso </a:t>
            </a:r>
            <a:r>
              <a:rPr sz="1600" spc="-20" dirty="0">
                <a:latin typeface="+mj-lt"/>
                <a:cs typeface="Verdana"/>
              </a:rPr>
              <a:t>a </a:t>
            </a:r>
            <a:r>
              <a:rPr sz="1600" spc="-10" dirty="0">
                <a:latin typeface="+mj-lt"/>
                <a:cs typeface="Verdana"/>
              </a:rPr>
              <a:t>la </a:t>
            </a:r>
            <a:r>
              <a:rPr sz="1600" spc="5" dirty="0">
                <a:latin typeface="+mj-lt"/>
                <a:cs typeface="Verdana"/>
              </a:rPr>
              <a:t>Información </a:t>
            </a:r>
            <a:r>
              <a:rPr sz="1600" spc="-5" dirty="0">
                <a:latin typeface="+mj-lt"/>
                <a:cs typeface="Verdana"/>
              </a:rPr>
              <a:t>Pública: </a:t>
            </a:r>
            <a:r>
              <a:rPr sz="1600" spc="40" dirty="0">
                <a:latin typeface="+mj-lt"/>
                <a:cs typeface="Verdana"/>
              </a:rPr>
              <a:t>Petición </a:t>
            </a:r>
            <a:r>
              <a:rPr sz="1600" spc="-15" dirty="0">
                <a:latin typeface="+mj-lt"/>
                <a:cs typeface="Verdana"/>
              </a:rPr>
              <a:t>oral </a:t>
            </a:r>
            <a:r>
              <a:rPr sz="1600" spc="25" dirty="0">
                <a:latin typeface="+mj-lt"/>
                <a:cs typeface="Verdana"/>
              </a:rPr>
              <a:t>o </a:t>
            </a:r>
            <a:r>
              <a:rPr sz="1600" spc="-35" dirty="0">
                <a:latin typeface="+mj-lt"/>
                <a:cs typeface="Verdana"/>
              </a:rPr>
              <a:t>escrita, </a:t>
            </a:r>
            <a:r>
              <a:rPr sz="1600" spc="-20" dirty="0">
                <a:latin typeface="+mj-lt"/>
                <a:cs typeface="Verdana"/>
              </a:rPr>
              <a:t>a </a:t>
            </a:r>
            <a:r>
              <a:rPr sz="1600" spc="10" dirty="0">
                <a:latin typeface="+mj-lt"/>
                <a:cs typeface="Verdana"/>
              </a:rPr>
              <a:t>fin </a:t>
            </a:r>
            <a:r>
              <a:rPr sz="1600" spc="45" dirty="0">
                <a:latin typeface="+mj-lt"/>
                <a:cs typeface="Verdana"/>
              </a:rPr>
              <a:t>de </a:t>
            </a:r>
            <a:r>
              <a:rPr sz="1600" spc="20" dirty="0">
                <a:latin typeface="+mj-lt"/>
                <a:cs typeface="Verdana"/>
              </a:rPr>
              <a:t>acceder </a:t>
            </a:r>
            <a:r>
              <a:rPr sz="1600" spc="-20" dirty="0">
                <a:latin typeface="+mj-lt"/>
                <a:cs typeface="Verdana"/>
              </a:rPr>
              <a:t>a </a:t>
            </a:r>
            <a:r>
              <a:rPr sz="1600" spc="-5" dirty="0">
                <a:latin typeface="+mj-lt"/>
                <a:cs typeface="Verdana"/>
              </a:rPr>
              <a:t>la </a:t>
            </a:r>
            <a:r>
              <a:rPr sz="1600" dirty="0">
                <a:latin typeface="+mj-lt"/>
                <a:cs typeface="Verdana"/>
              </a:rPr>
              <a:t> </a:t>
            </a:r>
            <a:r>
              <a:rPr sz="1600" spc="25" dirty="0">
                <a:latin typeface="+mj-lt"/>
                <a:cs typeface="Verdana"/>
              </a:rPr>
              <a:t>información </a:t>
            </a:r>
            <a:r>
              <a:rPr sz="1600" spc="35" dirty="0">
                <a:latin typeface="+mj-lt"/>
                <a:cs typeface="Verdana"/>
              </a:rPr>
              <a:t>pública </a:t>
            </a:r>
            <a:r>
              <a:rPr sz="1600" spc="50" dirty="0">
                <a:latin typeface="+mj-lt"/>
                <a:cs typeface="Verdana"/>
              </a:rPr>
              <a:t>que </a:t>
            </a:r>
            <a:r>
              <a:rPr sz="1600" dirty="0">
                <a:latin typeface="+mj-lt"/>
                <a:cs typeface="Verdana"/>
              </a:rPr>
              <a:t>reposa </a:t>
            </a:r>
            <a:r>
              <a:rPr sz="1600" spc="40" dirty="0">
                <a:latin typeface="+mj-lt"/>
                <a:cs typeface="Verdana"/>
              </a:rPr>
              <a:t>en </a:t>
            </a:r>
            <a:r>
              <a:rPr sz="1600" spc="-10" dirty="0">
                <a:latin typeface="+mj-lt"/>
                <a:cs typeface="Verdana"/>
              </a:rPr>
              <a:t>la </a:t>
            </a:r>
            <a:r>
              <a:rPr sz="1600" dirty="0">
                <a:latin typeface="+mj-lt"/>
                <a:cs typeface="Verdana"/>
              </a:rPr>
              <a:t>entidad. </a:t>
            </a:r>
            <a:r>
              <a:rPr sz="1600" spc="25" dirty="0">
                <a:latin typeface="+mj-lt"/>
                <a:cs typeface="Verdana"/>
              </a:rPr>
              <a:t>Deberán </a:t>
            </a:r>
            <a:r>
              <a:rPr sz="1600" spc="5" dirty="0">
                <a:latin typeface="+mj-lt"/>
                <a:cs typeface="Verdana"/>
              </a:rPr>
              <a:t>atenderse </a:t>
            </a:r>
            <a:r>
              <a:rPr sz="1600" spc="25" dirty="0">
                <a:latin typeface="+mj-lt"/>
                <a:cs typeface="Verdana"/>
              </a:rPr>
              <a:t>dentro </a:t>
            </a:r>
            <a:r>
              <a:rPr sz="1600" spc="50" dirty="0">
                <a:latin typeface="+mj-lt"/>
                <a:cs typeface="Verdana"/>
              </a:rPr>
              <a:t>de </a:t>
            </a:r>
            <a:r>
              <a:rPr sz="1600" spc="-15" dirty="0">
                <a:latin typeface="+mj-lt"/>
                <a:cs typeface="Verdana"/>
              </a:rPr>
              <a:t>los </a:t>
            </a:r>
            <a:r>
              <a:rPr sz="1600" spc="15" dirty="0">
                <a:latin typeface="+mj-lt"/>
                <a:cs typeface="Verdana"/>
              </a:rPr>
              <a:t>diez </a:t>
            </a:r>
            <a:r>
              <a:rPr sz="1600" spc="-204" dirty="0">
                <a:latin typeface="+mj-lt"/>
                <a:cs typeface="Verdana"/>
              </a:rPr>
              <a:t>(10) </a:t>
            </a:r>
            <a:r>
              <a:rPr sz="1600" dirty="0">
                <a:latin typeface="+mj-lt"/>
                <a:cs typeface="Verdana"/>
              </a:rPr>
              <a:t>días </a:t>
            </a:r>
            <a:r>
              <a:rPr sz="1600" spc="5" dirty="0">
                <a:latin typeface="+mj-lt"/>
                <a:cs typeface="Verdana"/>
              </a:rPr>
              <a:t> </a:t>
            </a:r>
            <a:r>
              <a:rPr sz="1600" spc="10" dirty="0">
                <a:latin typeface="+mj-lt"/>
                <a:cs typeface="Verdana"/>
              </a:rPr>
              <a:t>siguientes</a:t>
            </a:r>
            <a:r>
              <a:rPr sz="1600" spc="-120" dirty="0">
                <a:latin typeface="+mj-lt"/>
                <a:cs typeface="Verdana"/>
              </a:rPr>
              <a:t> </a:t>
            </a:r>
            <a:r>
              <a:rPr sz="1600" spc="-20" dirty="0">
                <a:latin typeface="+mj-lt"/>
                <a:cs typeface="Verdana"/>
              </a:rPr>
              <a:t>a</a:t>
            </a:r>
            <a:r>
              <a:rPr sz="1600" spc="-125" dirty="0">
                <a:latin typeface="+mj-lt"/>
                <a:cs typeface="Verdana"/>
              </a:rPr>
              <a:t> </a:t>
            </a:r>
            <a:r>
              <a:rPr sz="1600" dirty="0">
                <a:latin typeface="+mj-lt"/>
                <a:cs typeface="Verdana"/>
              </a:rPr>
              <a:t>su</a:t>
            </a:r>
            <a:r>
              <a:rPr sz="1600" spc="-140" dirty="0">
                <a:latin typeface="+mj-lt"/>
                <a:cs typeface="Verdana"/>
              </a:rPr>
              <a:t> </a:t>
            </a:r>
            <a:r>
              <a:rPr sz="1600" dirty="0">
                <a:latin typeface="+mj-lt"/>
                <a:cs typeface="Verdana"/>
              </a:rPr>
              <a:t>recepción.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0600" y="430247"/>
            <a:ext cx="1862455" cy="360680"/>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2.</a:t>
            </a:r>
            <a:r>
              <a:rPr sz="2200" spc="-140" dirty="0">
                <a:solidFill>
                  <a:srgbClr val="000000"/>
                </a:solidFill>
              </a:rPr>
              <a:t> </a:t>
            </a:r>
            <a:r>
              <a:rPr sz="2200" spc="-100" dirty="0">
                <a:solidFill>
                  <a:srgbClr val="000000"/>
                </a:solidFill>
              </a:rPr>
              <a:t>G</a:t>
            </a:r>
            <a:r>
              <a:rPr sz="2200" spc="-145" dirty="0">
                <a:solidFill>
                  <a:srgbClr val="000000"/>
                </a:solidFill>
              </a:rPr>
              <a:t>LOSARIO</a:t>
            </a:r>
            <a:endParaRPr sz="2200" dirty="0"/>
          </a:p>
        </p:txBody>
      </p:sp>
      <p:sp>
        <p:nvSpPr>
          <p:cNvPr id="4" name="object 4"/>
          <p:cNvSpPr/>
          <p:nvPr/>
        </p:nvSpPr>
        <p:spPr>
          <a:xfrm>
            <a:off x="420600" y="878064"/>
            <a:ext cx="2170200"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609600" y="1371600"/>
            <a:ext cx="10394443" cy="3580980"/>
          </a:xfrm>
          <a:prstGeom prst="rect">
            <a:avLst/>
          </a:prstGeom>
        </p:spPr>
        <p:txBody>
          <a:bodyPr vert="horz" wrap="square" lIns="0" tIns="39370" rIns="0" bIns="0" rtlCol="0">
            <a:spAutoFit/>
          </a:bodyPr>
          <a:lstStyle/>
          <a:p>
            <a:pPr marL="298450" marR="5715" indent="-285750" algn="just">
              <a:lnSpc>
                <a:spcPts val="1730"/>
              </a:lnSpc>
              <a:spcBef>
                <a:spcPts val="310"/>
              </a:spcBef>
              <a:buFont typeface="Arial" panose="020B0604020202020204" pitchFamily="34" charset="0"/>
              <a:buChar char="•"/>
            </a:pPr>
            <a:r>
              <a:rPr b="1" spc="-70" dirty="0">
                <a:latin typeface="+mj-lt"/>
                <a:cs typeface="Verdana"/>
              </a:rPr>
              <a:t>Consulta: </a:t>
            </a:r>
            <a:r>
              <a:rPr spc="-25" dirty="0">
                <a:latin typeface="+mj-lt"/>
                <a:cs typeface="Verdana"/>
              </a:rPr>
              <a:t>las </a:t>
            </a:r>
            <a:r>
              <a:rPr spc="20" dirty="0">
                <a:latin typeface="+mj-lt"/>
                <a:cs typeface="Verdana"/>
              </a:rPr>
              <a:t>peticiones </a:t>
            </a:r>
            <a:r>
              <a:rPr spc="35" dirty="0">
                <a:latin typeface="+mj-lt"/>
                <a:cs typeface="Verdana"/>
              </a:rPr>
              <a:t>mediante </a:t>
            </a:r>
            <a:r>
              <a:rPr spc="-30" dirty="0">
                <a:latin typeface="+mj-lt"/>
                <a:cs typeface="Verdana"/>
              </a:rPr>
              <a:t>las </a:t>
            </a:r>
            <a:r>
              <a:rPr spc="5" dirty="0">
                <a:latin typeface="+mj-lt"/>
                <a:cs typeface="Verdana"/>
              </a:rPr>
              <a:t>cuales </a:t>
            </a:r>
            <a:r>
              <a:rPr spc="-20" dirty="0">
                <a:latin typeface="+mj-lt"/>
                <a:cs typeface="Verdana"/>
              </a:rPr>
              <a:t>se eleva </a:t>
            </a:r>
            <a:r>
              <a:rPr spc="35" dirty="0">
                <a:latin typeface="+mj-lt"/>
                <a:cs typeface="Verdana"/>
              </a:rPr>
              <a:t>una </a:t>
            </a:r>
            <a:r>
              <a:rPr spc="20" dirty="0">
                <a:latin typeface="+mj-lt"/>
                <a:cs typeface="Verdana"/>
              </a:rPr>
              <a:t>consulta </a:t>
            </a:r>
            <a:r>
              <a:rPr spc="-20" dirty="0">
                <a:latin typeface="+mj-lt"/>
                <a:cs typeface="Verdana"/>
              </a:rPr>
              <a:t>a </a:t>
            </a:r>
            <a:r>
              <a:rPr spc="-30" dirty="0">
                <a:latin typeface="+mj-lt"/>
                <a:cs typeface="Verdana"/>
              </a:rPr>
              <a:t>las </a:t>
            </a:r>
            <a:r>
              <a:rPr spc="10" dirty="0">
                <a:latin typeface="+mj-lt"/>
                <a:cs typeface="Verdana"/>
              </a:rPr>
              <a:t>autoridades </a:t>
            </a:r>
            <a:r>
              <a:rPr spc="40" dirty="0">
                <a:latin typeface="+mj-lt"/>
                <a:cs typeface="Verdana"/>
              </a:rPr>
              <a:t>en </a:t>
            </a:r>
            <a:r>
              <a:rPr spc="45" dirty="0">
                <a:latin typeface="+mj-lt"/>
                <a:cs typeface="Verdana"/>
              </a:rPr>
              <a:t> </a:t>
            </a:r>
            <a:r>
              <a:rPr spc="10" dirty="0">
                <a:latin typeface="+mj-lt"/>
                <a:cs typeface="Verdana"/>
              </a:rPr>
              <a:t>relación</a:t>
            </a:r>
            <a:r>
              <a:rPr spc="-85" dirty="0">
                <a:latin typeface="+mj-lt"/>
                <a:cs typeface="Verdana"/>
              </a:rPr>
              <a:t> </a:t>
            </a:r>
            <a:r>
              <a:rPr spc="55" dirty="0">
                <a:latin typeface="+mj-lt"/>
                <a:cs typeface="Verdana"/>
              </a:rPr>
              <a:t>con</a:t>
            </a:r>
            <a:r>
              <a:rPr spc="-95" dirty="0">
                <a:latin typeface="+mj-lt"/>
                <a:cs typeface="Verdana"/>
              </a:rPr>
              <a:t> </a:t>
            </a:r>
            <a:r>
              <a:rPr spc="-25" dirty="0">
                <a:latin typeface="+mj-lt"/>
                <a:cs typeface="Verdana"/>
              </a:rPr>
              <a:t>las</a:t>
            </a:r>
            <a:r>
              <a:rPr spc="-75" dirty="0">
                <a:latin typeface="+mj-lt"/>
                <a:cs typeface="Verdana"/>
              </a:rPr>
              <a:t> </a:t>
            </a:r>
            <a:r>
              <a:rPr dirty="0">
                <a:latin typeface="+mj-lt"/>
                <a:cs typeface="Verdana"/>
              </a:rPr>
              <a:t>materias</a:t>
            </a:r>
            <a:r>
              <a:rPr spc="-80" dirty="0">
                <a:latin typeface="+mj-lt"/>
                <a:cs typeface="Verdana"/>
              </a:rPr>
              <a:t> </a:t>
            </a:r>
            <a:r>
              <a:rPr spc="-20" dirty="0">
                <a:latin typeface="+mj-lt"/>
                <a:cs typeface="Verdana"/>
              </a:rPr>
              <a:t>a</a:t>
            </a:r>
            <a:r>
              <a:rPr spc="-80" dirty="0">
                <a:latin typeface="+mj-lt"/>
                <a:cs typeface="Verdana"/>
              </a:rPr>
              <a:t> </a:t>
            </a:r>
            <a:r>
              <a:rPr dirty="0">
                <a:latin typeface="+mj-lt"/>
                <a:cs typeface="Verdana"/>
              </a:rPr>
              <a:t>su</a:t>
            </a:r>
            <a:r>
              <a:rPr spc="-75" dirty="0">
                <a:latin typeface="+mj-lt"/>
                <a:cs typeface="Verdana"/>
              </a:rPr>
              <a:t> </a:t>
            </a:r>
            <a:r>
              <a:rPr spc="25" dirty="0">
                <a:latin typeface="+mj-lt"/>
                <a:cs typeface="Verdana"/>
              </a:rPr>
              <a:t>cargo</a:t>
            </a:r>
            <a:r>
              <a:rPr spc="-80" dirty="0">
                <a:latin typeface="+mj-lt"/>
                <a:cs typeface="Verdana"/>
              </a:rPr>
              <a:t> </a:t>
            </a:r>
            <a:r>
              <a:rPr spc="25" dirty="0">
                <a:latin typeface="+mj-lt"/>
                <a:cs typeface="Verdana"/>
              </a:rPr>
              <a:t>deberán</a:t>
            </a:r>
            <a:r>
              <a:rPr spc="-75" dirty="0">
                <a:latin typeface="+mj-lt"/>
                <a:cs typeface="Verdana"/>
              </a:rPr>
              <a:t> </a:t>
            </a:r>
            <a:r>
              <a:rPr spc="5" dirty="0">
                <a:latin typeface="+mj-lt"/>
                <a:cs typeface="Verdana"/>
              </a:rPr>
              <a:t>atenderse</a:t>
            </a:r>
            <a:r>
              <a:rPr spc="-75" dirty="0">
                <a:latin typeface="+mj-lt"/>
                <a:cs typeface="Verdana"/>
              </a:rPr>
              <a:t> </a:t>
            </a:r>
            <a:r>
              <a:rPr spc="25" dirty="0">
                <a:latin typeface="+mj-lt"/>
                <a:cs typeface="Verdana"/>
              </a:rPr>
              <a:t>dentro</a:t>
            </a:r>
            <a:r>
              <a:rPr spc="-85" dirty="0">
                <a:latin typeface="+mj-lt"/>
                <a:cs typeface="Verdana"/>
              </a:rPr>
              <a:t> </a:t>
            </a:r>
            <a:r>
              <a:rPr spc="45" dirty="0">
                <a:latin typeface="+mj-lt"/>
                <a:cs typeface="Verdana"/>
              </a:rPr>
              <a:t>de</a:t>
            </a:r>
            <a:r>
              <a:rPr spc="-85" dirty="0">
                <a:latin typeface="+mj-lt"/>
                <a:cs typeface="Verdana"/>
              </a:rPr>
              <a:t> </a:t>
            </a:r>
            <a:r>
              <a:rPr spc="-10" dirty="0">
                <a:latin typeface="+mj-lt"/>
                <a:cs typeface="Verdana"/>
              </a:rPr>
              <a:t>los</a:t>
            </a:r>
            <a:r>
              <a:rPr spc="-80" dirty="0">
                <a:latin typeface="+mj-lt"/>
                <a:cs typeface="Verdana"/>
              </a:rPr>
              <a:t> </a:t>
            </a:r>
            <a:r>
              <a:rPr spc="5" dirty="0">
                <a:latin typeface="+mj-lt"/>
                <a:cs typeface="Verdana"/>
              </a:rPr>
              <a:t>treinta</a:t>
            </a:r>
            <a:r>
              <a:rPr spc="-100" dirty="0">
                <a:latin typeface="+mj-lt"/>
                <a:cs typeface="Verdana"/>
              </a:rPr>
              <a:t> </a:t>
            </a:r>
            <a:r>
              <a:rPr spc="-120" dirty="0">
                <a:latin typeface="+mj-lt"/>
                <a:cs typeface="Verdana"/>
              </a:rPr>
              <a:t>(30)</a:t>
            </a:r>
            <a:r>
              <a:rPr spc="-85" dirty="0">
                <a:latin typeface="+mj-lt"/>
                <a:cs typeface="Verdana"/>
              </a:rPr>
              <a:t> </a:t>
            </a:r>
            <a:r>
              <a:rPr dirty="0">
                <a:latin typeface="+mj-lt"/>
                <a:cs typeface="Verdana"/>
              </a:rPr>
              <a:t>días</a:t>
            </a:r>
            <a:r>
              <a:rPr spc="-75" dirty="0">
                <a:latin typeface="+mj-lt"/>
                <a:cs typeface="Verdana"/>
              </a:rPr>
              <a:t> </a:t>
            </a:r>
            <a:r>
              <a:rPr spc="10" dirty="0">
                <a:latin typeface="+mj-lt"/>
                <a:cs typeface="Verdana"/>
              </a:rPr>
              <a:t>siguientes </a:t>
            </a:r>
            <a:r>
              <a:rPr spc="-550" dirty="0">
                <a:latin typeface="+mj-lt"/>
                <a:cs typeface="Verdana"/>
              </a:rPr>
              <a:t> </a:t>
            </a:r>
            <a:r>
              <a:rPr spc="-20" dirty="0">
                <a:latin typeface="+mj-lt"/>
                <a:cs typeface="Verdana"/>
              </a:rPr>
              <a:t>a</a:t>
            </a:r>
            <a:r>
              <a:rPr spc="-130" dirty="0">
                <a:latin typeface="+mj-lt"/>
                <a:cs typeface="Verdana"/>
              </a:rPr>
              <a:t> </a:t>
            </a:r>
            <a:r>
              <a:rPr dirty="0">
                <a:latin typeface="+mj-lt"/>
                <a:cs typeface="Verdana"/>
              </a:rPr>
              <a:t>su</a:t>
            </a:r>
            <a:r>
              <a:rPr spc="-140" dirty="0">
                <a:latin typeface="+mj-lt"/>
                <a:cs typeface="Verdana"/>
              </a:rPr>
              <a:t> </a:t>
            </a:r>
            <a:r>
              <a:rPr dirty="0">
                <a:latin typeface="+mj-lt"/>
                <a:cs typeface="Verdana"/>
              </a:rPr>
              <a:t>recepción.</a:t>
            </a:r>
          </a:p>
          <a:p>
            <a:pPr marL="241300" marR="5080" indent="-229235" algn="just">
              <a:lnSpc>
                <a:spcPts val="1730"/>
              </a:lnSpc>
              <a:spcBef>
                <a:spcPts val="995"/>
              </a:spcBef>
              <a:buFont typeface="Arial MT"/>
              <a:buChar char="•"/>
              <a:tabLst>
                <a:tab pos="241935" algn="l"/>
              </a:tabLst>
            </a:pPr>
            <a:r>
              <a:rPr b="1" spc="-65" dirty="0">
                <a:latin typeface="+mj-lt"/>
                <a:cs typeface="Verdana"/>
              </a:rPr>
              <a:t>Peticiones: </a:t>
            </a:r>
            <a:r>
              <a:rPr spc="45" dirty="0">
                <a:latin typeface="+mj-lt"/>
                <a:cs typeface="Verdana"/>
              </a:rPr>
              <a:t>Cuando </a:t>
            </a:r>
            <a:r>
              <a:rPr spc="35" dirty="0">
                <a:latin typeface="+mj-lt"/>
                <a:cs typeface="Verdana"/>
              </a:rPr>
              <a:t>una </a:t>
            </a:r>
            <a:r>
              <a:rPr spc="20" dirty="0">
                <a:latin typeface="+mj-lt"/>
                <a:cs typeface="Verdana"/>
              </a:rPr>
              <a:t>autoridad formule </a:t>
            </a:r>
            <a:r>
              <a:rPr spc="35" dirty="0">
                <a:latin typeface="+mj-lt"/>
                <a:cs typeface="Verdana"/>
              </a:rPr>
              <a:t>una </a:t>
            </a:r>
            <a:r>
              <a:rPr spc="30" dirty="0">
                <a:latin typeface="+mj-lt"/>
                <a:cs typeface="Verdana"/>
              </a:rPr>
              <a:t>petición </a:t>
            </a:r>
            <a:r>
              <a:rPr spc="50" dirty="0">
                <a:latin typeface="+mj-lt"/>
                <a:cs typeface="Verdana"/>
              </a:rPr>
              <a:t>de </a:t>
            </a:r>
            <a:r>
              <a:rPr spc="25" dirty="0">
                <a:latin typeface="+mj-lt"/>
                <a:cs typeface="Verdana"/>
              </a:rPr>
              <a:t>información o </a:t>
            </a:r>
            <a:r>
              <a:rPr spc="50" dirty="0">
                <a:latin typeface="+mj-lt"/>
                <a:cs typeface="Verdana"/>
              </a:rPr>
              <a:t>de </a:t>
            </a:r>
            <a:r>
              <a:rPr spc="45" dirty="0">
                <a:latin typeface="+mj-lt"/>
                <a:cs typeface="Verdana"/>
              </a:rPr>
              <a:t>documentos </a:t>
            </a:r>
            <a:r>
              <a:rPr spc="-20" dirty="0">
                <a:latin typeface="+mj-lt"/>
                <a:cs typeface="Verdana"/>
              </a:rPr>
              <a:t>a </a:t>
            </a:r>
            <a:r>
              <a:rPr spc="-550" dirty="0">
                <a:latin typeface="+mj-lt"/>
                <a:cs typeface="Verdana"/>
              </a:rPr>
              <a:t> </a:t>
            </a:r>
            <a:r>
              <a:rPr spc="-60" dirty="0">
                <a:latin typeface="+mj-lt"/>
                <a:cs typeface="Verdana"/>
              </a:rPr>
              <a:t>otra,</a:t>
            </a:r>
            <a:r>
              <a:rPr spc="-125" dirty="0">
                <a:latin typeface="+mj-lt"/>
                <a:cs typeface="Verdana"/>
              </a:rPr>
              <a:t> </a:t>
            </a:r>
            <a:r>
              <a:rPr spc="-15" dirty="0">
                <a:latin typeface="+mj-lt"/>
                <a:cs typeface="Verdana"/>
              </a:rPr>
              <a:t>esta</a:t>
            </a:r>
            <a:r>
              <a:rPr spc="-120" dirty="0">
                <a:latin typeface="+mj-lt"/>
                <a:cs typeface="Verdana"/>
              </a:rPr>
              <a:t> </a:t>
            </a:r>
            <a:r>
              <a:rPr spc="15" dirty="0">
                <a:latin typeface="+mj-lt"/>
                <a:cs typeface="Verdana"/>
              </a:rPr>
              <a:t>deberá</a:t>
            </a:r>
            <a:r>
              <a:rPr spc="-120" dirty="0">
                <a:latin typeface="+mj-lt"/>
                <a:cs typeface="Verdana"/>
              </a:rPr>
              <a:t> </a:t>
            </a:r>
            <a:r>
              <a:rPr spc="5" dirty="0">
                <a:latin typeface="+mj-lt"/>
                <a:cs typeface="Verdana"/>
              </a:rPr>
              <a:t>atenderse</a:t>
            </a:r>
            <a:r>
              <a:rPr spc="-85" dirty="0">
                <a:latin typeface="+mj-lt"/>
                <a:cs typeface="Verdana"/>
              </a:rPr>
              <a:t> </a:t>
            </a:r>
            <a:r>
              <a:rPr spc="35" dirty="0">
                <a:latin typeface="+mj-lt"/>
                <a:cs typeface="Verdana"/>
              </a:rPr>
              <a:t>en</a:t>
            </a:r>
            <a:r>
              <a:rPr spc="-135" dirty="0">
                <a:latin typeface="+mj-lt"/>
                <a:cs typeface="Verdana"/>
              </a:rPr>
              <a:t> </a:t>
            </a:r>
            <a:r>
              <a:rPr spc="65" dirty="0">
                <a:latin typeface="+mj-lt"/>
                <a:cs typeface="Verdana"/>
              </a:rPr>
              <a:t>un</a:t>
            </a:r>
            <a:r>
              <a:rPr spc="-135" dirty="0">
                <a:latin typeface="+mj-lt"/>
                <a:cs typeface="Verdana"/>
              </a:rPr>
              <a:t> </a:t>
            </a:r>
            <a:r>
              <a:rPr spc="25" dirty="0">
                <a:latin typeface="+mj-lt"/>
                <a:cs typeface="Verdana"/>
              </a:rPr>
              <a:t>término</a:t>
            </a:r>
            <a:r>
              <a:rPr spc="-120" dirty="0">
                <a:latin typeface="+mj-lt"/>
                <a:cs typeface="Verdana"/>
              </a:rPr>
              <a:t> </a:t>
            </a:r>
            <a:r>
              <a:rPr spc="45" dirty="0">
                <a:latin typeface="+mj-lt"/>
                <a:cs typeface="Verdana"/>
              </a:rPr>
              <a:t>no</a:t>
            </a:r>
            <a:r>
              <a:rPr spc="-140" dirty="0">
                <a:latin typeface="+mj-lt"/>
                <a:cs typeface="Verdana"/>
              </a:rPr>
              <a:t> </a:t>
            </a:r>
            <a:r>
              <a:rPr dirty="0">
                <a:latin typeface="+mj-lt"/>
                <a:cs typeface="Verdana"/>
              </a:rPr>
              <a:t>mayor</a:t>
            </a:r>
            <a:r>
              <a:rPr spc="-120" dirty="0">
                <a:latin typeface="+mj-lt"/>
                <a:cs typeface="Verdana"/>
              </a:rPr>
              <a:t> </a:t>
            </a:r>
            <a:r>
              <a:rPr spc="45" dirty="0">
                <a:latin typeface="+mj-lt"/>
                <a:cs typeface="Verdana"/>
              </a:rPr>
              <a:t>de</a:t>
            </a:r>
            <a:r>
              <a:rPr spc="-125" dirty="0">
                <a:latin typeface="+mj-lt"/>
                <a:cs typeface="Verdana"/>
              </a:rPr>
              <a:t> </a:t>
            </a:r>
            <a:r>
              <a:rPr spc="15" dirty="0">
                <a:latin typeface="+mj-lt"/>
                <a:cs typeface="Verdana"/>
              </a:rPr>
              <a:t>diez</a:t>
            </a:r>
            <a:r>
              <a:rPr spc="-150" dirty="0">
                <a:latin typeface="+mj-lt"/>
                <a:cs typeface="Verdana"/>
              </a:rPr>
              <a:t> </a:t>
            </a:r>
            <a:r>
              <a:rPr spc="-204" dirty="0">
                <a:latin typeface="+mj-lt"/>
                <a:cs typeface="Verdana"/>
              </a:rPr>
              <a:t>(10)</a:t>
            </a:r>
            <a:r>
              <a:rPr spc="-140" dirty="0">
                <a:latin typeface="+mj-lt"/>
                <a:cs typeface="Verdana"/>
              </a:rPr>
              <a:t> </a:t>
            </a:r>
            <a:r>
              <a:rPr spc="-55" dirty="0">
                <a:latin typeface="+mj-lt"/>
                <a:cs typeface="Verdana"/>
              </a:rPr>
              <a:t>días.</a:t>
            </a:r>
            <a:endParaRPr dirty="0">
              <a:latin typeface="+mj-lt"/>
              <a:cs typeface="Verdana"/>
            </a:endParaRPr>
          </a:p>
          <a:p>
            <a:pPr marL="241300" marR="5715" indent="-229235" algn="just">
              <a:lnSpc>
                <a:spcPct val="90100"/>
              </a:lnSpc>
              <a:spcBef>
                <a:spcPts val="975"/>
              </a:spcBef>
              <a:buFont typeface="Arial MT"/>
              <a:buChar char="•"/>
              <a:tabLst>
                <a:tab pos="241935" algn="l"/>
              </a:tabLst>
            </a:pPr>
            <a:r>
              <a:rPr b="1" spc="-100" dirty="0">
                <a:latin typeface="+mj-lt"/>
                <a:cs typeface="Verdana"/>
              </a:rPr>
              <a:t>Queja: </a:t>
            </a:r>
            <a:r>
              <a:rPr spc="20" dirty="0">
                <a:latin typeface="+mj-lt"/>
                <a:cs typeface="Verdana"/>
              </a:rPr>
              <a:t>Manifestación </a:t>
            </a:r>
            <a:r>
              <a:rPr spc="45" dirty="0">
                <a:latin typeface="+mj-lt"/>
                <a:cs typeface="Verdana"/>
              </a:rPr>
              <a:t>de </a:t>
            </a:r>
            <a:r>
              <a:rPr spc="-25" dirty="0">
                <a:latin typeface="+mj-lt"/>
                <a:cs typeface="Verdana"/>
              </a:rPr>
              <a:t>protesta, </a:t>
            </a:r>
            <a:r>
              <a:rPr spc="-20" dirty="0">
                <a:latin typeface="+mj-lt"/>
                <a:cs typeface="Verdana"/>
              </a:rPr>
              <a:t>censura, </a:t>
            </a:r>
            <a:r>
              <a:rPr spc="30" dirty="0">
                <a:latin typeface="+mj-lt"/>
                <a:cs typeface="Verdana"/>
              </a:rPr>
              <a:t>descontento </a:t>
            </a:r>
            <a:r>
              <a:rPr spc="25" dirty="0">
                <a:latin typeface="+mj-lt"/>
                <a:cs typeface="Verdana"/>
              </a:rPr>
              <a:t>o </a:t>
            </a:r>
            <a:r>
              <a:rPr spc="35" dirty="0">
                <a:latin typeface="+mj-lt"/>
                <a:cs typeface="Verdana"/>
              </a:rPr>
              <a:t>inconformidad </a:t>
            </a:r>
            <a:r>
              <a:rPr spc="50" dirty="0">
                <a:latin typeface="+mj-lt"/>
                <a:cs typeface="Verdana"/>
              </a:rPr>
              <a:t>que </a:t>
            </a:r>
            <a:r>
              <a:rPr spc="15" dirty="0">
                <a:latin typeface="+mj-lt"/>
                <a:cs typeface="Verdana"/>
              </a:rPr>
              <a:t>formula </a:t>
            </a:r>
            <a:r>
              <a:rPr spc="35" dirty="0">
                <a:latin typeface="+mj-lt"/>
                <a:cs typeface="Verdana"/>
              </a:rPr>
              <a:t>una </a:t>
            </a:r>
            <a:r>
              <a:rPr spc="40" dirty="0">
                <a:latin typeface="+mj-lt"/>
                <a:cs typeface="Verdana"/>
              </a:rPr>
              <a:t> </a:t>
            </a:r>
            <a:r>
              <a:rPr spc="10" dirty="0">
                <a:latin typeface="+mj-lt"/>
                <a:cs typeface="Verdana"/>
              </a:rPr>
              <a:t>persona </a:t>
            </a:r>
            <a:r>
              <a:rPr spc="35" dirty="0">
                <a:latin typeface="+mj-lt"/>
                <a:cs typeface="Verdana"/>
              </a:rPr>
              <a:t>en </a:t>
            </a:r>
            <a:r>
              <a:rPr spc="10" dirty="0">
                <a:latin typeface="+mj-lt"/>
                <a:cs typeface="Verdana"/>
              </a:rPr>
              <a:t>relación </a:t>
            </a:r>
            <a:r>
              <a:rPr spc="-20" dirty="0">
                <a:latin typeface="+mj-lt"/>
                <a:cs typeface="Verdana"/>
              </a:rPr>
              <a:t>a </a:t>
            </a:r>
            <a:r>
              <a:rPr spc="-10" dirty="0">
                <a:latin typeface="+mj-lt"/>
                <a:cs typeface="Verdana"/>
              </a:rPr>
              <a:t>la </a:t>
            </a:r>
            <a:r>
              <a:rPr spc="45" dirty="0">
                <a:latin typeface="+mj-lt"/>
                <a:cs typeface="Verdana"/>
              </a:rPr>
              <a:t>conducta </a:t>
            </a:r>
            <a:r>
              <a:rPr spc="-5" dirty="0">
                <a:latin typeface="+mj-lt"/>
                <a:cs typeface="Verdana"/>
              </a:rPr>
              <a:t>irregular realizada </a:t>
            </a:r>
            <a:r>
              <a:rPr spc="20" dirty="0">
                <a:latin typeface="+mj-lt"/>
                <a:cs typeface="Verdana"/>
              </a:rPr>
              <a:t>por </a:t>
            </a:r>
            <a:r>
              <a:rPr spc="50" dirty="0">
                <a:latin typeface="+mj-lt"/>
                <a:cs typeface="Verdana"/>
              </a:rPr>
              <a:t>uno </a:t>
            </a:r>
            <a:r>
              <a:rPr spc="30" dirty="0">
                <a:latin typeface="+mj-lt"/>
                <a:cs typeface="Verdana"/>
              </a:rPr>
              <a:t>o </a:t>
            </a:r>
            <a:r>
              <a:rPr spc="-30" dirty="0">
                <a:latin typeface="+mj-lt"/>
                <a:cs typeface="Verdana"/>
              </a:rPr>
              <a:t>varios </a:t>
            </a:r>
            <a:r>
              <a:rPr spc="-20" dirty="0">
                <a:latin typeface="+mj-lt"/>
                <a:cs typeface="Verdana"/>
              </a:rPr>
              <a:t>servidores </a:t>
            </a:r>
            <a:r>
              <a:rPr spc="30" dirty="0">
                <a:latin typeface="+mj-lt"/>
                <a:cs typeface="Verdana"/>
              </a:rPr>
              <a:t>públicos </a:t>
            </a:r>
            <a:r>
              <a:rPr spc="45" dirty="0">
                <a:latin typeface="+mj-lt"/>
                <a:cs typeface="Verdana"/>
              </a:rPr>
              <a:t>en </a:t>
            </a:r>
            <a:r>
              <a:rPr spc="-550" dirty="0">
                <a:latin typeface="+mj-lt"/>
                <a:cs typeface="Verdana"/>
              </a:rPr>
              <a:t> </a:t>
            </a:r>
            <a:r>
              <a:rPr spc="-5" dirty="0">
                <a:latin typeface="+mj-lt"/>
                <a:cs typeface="Verdana"/>
              </a:rPr>
              <a:t>desarrollo </a:t>
            </a:r>
            <a:r>
              <a:rPr spc="45" dirty="0">
                <a:latin typeface="+mj-lt"/>
                <a:cs typeface="Verdana"/>
              </a:rPr>
              <a:t>de </a:t>
            </a:r>
            <a:r>
              <a:rPr spc="-15" dirty="0">
                <a:latin typeface="+mj-lt"/>
                <a:cs typeface="Verdana"/>
              </a:rPr>
              <a:t>sus </a:t>
            </a:r>
            <a:r>
              <a:rPr spc="-5" dirty="0">
                <a:latin typeface="+mj-lt"/>
                <a:cs typeface="Verdana"/>
              </a:rPr>
              <a:t>funciones. </a:t>
            </a:r>
            <a:r>
              <a:rPr spc="25" dirty="0">
                <a:latin typeface="+mj-lt"/>
                <a:cs typeface="Verdana"/>
              </a:rPr>
              <a:t>Deberán </a:t>
            </a:r>
            <a:r>
              <a:rPr spc="10" dirty="0">
                <a:latin typeface="+mj-lt"/>
                <a:cs typeface="Verdana"/>
              </a:rPr>
              <a:t>atenderse </a:t>
            </a:r>
            <a:r>
              <a:rPr spc="25" dirty="0">
                <a:latin typeface="+mj-lt"/>
                <a:cs typeface="Verdana"/>
              </a:rPr>
              <a:t>dentro </a:t>
            </a:r>
            <a:r>
              <a:rPr spc="50" dirty="0">
                <a:latin typeface="+mj-lt"/>
                <a:cs typeface="Verdana"/>
              </a:rPr>
              <a:t>de </a:t>
            </a:r>
            <a:r>
              <a:rPr spc="-15" dirty="0">
                <a:latin typeface="+mj-lt"/>
                <a:cs typeface="Verdana"/>
              </a:rPr>
              <a:t>los </a:t>
            </a:r>
            <a:r>
              <a:rPr spc="45" dirty="0">
                <a:latin typeface="+mj-lt"/>
                <a:cs typeface="Verdana"/>
              </a:rPr>
              <a:t>quince </a:t>
            </a:r>
            <a:r>
              <a:rPr spc="-240" dirty="0">
                <a:latin typeface="+mj-lt"/>
                <a:cs typeface="Verdana"/>
              </a:rPr>
              <a:t>(15) </a:t>
            </a:r>
            <a:r>
              <a:rPr dirty="0">
                <a:latin typeface="+mj-lt"/>
                <a:cs typeface="Verdana"/>
              </a:rPr>
              <a:t>días </a:t>
            </a:r>
            <a:r>
              <a:rPr spc="10" dirty="0">
                <a:latin typeface="+mj-lt"/>
                <a:cs typeface="Verdana"/>
              </a:rPr>
              <a:t>siguientes </a:t>
            </a:r>
            <a:r>
              <a:rPr spc="-20" dirty="0">
                <a:latin typeface="+mj-lt"/>
                <a:cs typeface="Verdana"/>
              </a:rPr>
              <a:t>a </a:t>
            </a:r>
            <a:r>
              <a:rPr spc="-5" dirty="0">
                <a:latin typeface="+mj-lt"/>
                <a:cs typeface="Verdana"/>
              </a:rPr>
              <a:t>su </a:t>
            </a:r>
            <a:r>
              <a:rPr spc="-550" dirty="0">
                <a:latin typeface="+mj-lt"/>
                <a:cs typeface="Verdana"/>
              </a:rPr>
              <a:t> </a:t>
            </a:r>
            <a:r>
              <a:rPr dirty="0">
                <a:latin typeface="+mj-lt"/>
                <a:cs typeface="Verdana"/>
              </a:rPr>
              <a:t>recepción.</a:t>
            </a:r>
          </a:p>
          <a:p>
            <a:pPr marL="241300" marR="5715" indent="-229235" algn="just">
              <a:lnSpc>
                <a:spcPct val="90000"/>
              </a:lnSpc>
              <a:spcBef>
                <a:spcPts val="994"/>
              </a:spcBef>
              <a:buFont typeface="Arial MT"/>
              <a:buChar char="•"/>
              <a:tabLst>
                <a:tab pos="241935" algn="l"/>
              </a:tabLst>
            </a:pPr>
            <a:r>
              <a:rPr b="1" spc="-65" dirty="0">
                <a:latin typeface="+mj-lt"/>
                <a:cs typeface="Verdana"/>
              </a:rPr>
              <a:t>Denuncia:</a:t>
            </a:r>
            <a:r>
              <a:rPr b="1" spc="-60" dirty="0">
                <a:latin typeface="+mj-lt"/>
                <a:cs typeface="Verdana"/>
              </a:rPr>
              <a:t> </a:t>
            </a:r>
            <a:r>
              <a:rPr spc="5" dirty="0">
                <a:latin typeface="+mj-lt"/>
                <a:cs typeface="Verdana"/>
              </a:rPr>
              <a:t>Es</a:t>
            </a:r>
            <a:r>
              <a:rPr spc="-80" dirty="0">
                <a:latin typeface="+mj-lt"/>
                <a:cs typeface="Verdana"/>
              </a:rPr>
              <a:t> </a:t>
            </a:r>
            <a:r>
              <a:rPr dirty="0">
                <a:latin typeface="+mj-lt"/>
                <a:cs typeface="Verdana"/>
              </a:rPr>
              <a:t>el</a:t>
            </a:r>
            <a:r>
              <a:rPr spc="-85" dirty="0">
                <a:latin typeface="+mj-lt"/>
                <a:cs typeface="Verdana"/>
              </a:rPr>
              <a:t> </a:t>
            </a:r>
            <a:r>
              <a:rPr spc="-5" dirty="0">
                <a:latin typeface="+mj-lt"/>
                <a:cs typeface="Verdana"/>
              </a:rPr>
              <a:t>relato</a:t>
            </a:r>
            <a:r>
              <a:rPr spc="-90" dirty="0">
                <a:latin typeface="+mj-lt"/>
                <a:cs typeface="Verdana"/>
              </a:rPr>
              <a:t> </a:t>
            </a:r>
            <a:r>
              <a:rPr spc="50" dirty="0">
                <a:latin typeface="+mj-lt"/>
                <a:cs typeface="Verdana"/>
              </a:rPr>
              <a:t>que</a:t>
            </a:r>
            <a:r>
              <a:rPr spc="-85" dirty="0">
                <a:latin typeface="+mj-lt"/>
                <a:cs typeface="Verdana"/>
              </a:rPr>
              <a:t> </a:t>
            </a:r>
            <a:r>
              <a:rPr spc="70" dirty="0">
                <a:latin typeface="+mj-lt"/>
                <a:cs typeface="Verdana"/>
              </a:rPr>
              <a:t>un</a:t>
            </a:r>
            <a:r>
              <a:rPr spc="-80" dirty="0">
                <a:latin typeface="+mj-lt"/>
                <a:cs typeface="Verdana"/>
              </a:rPr>
              <a:t> </a:t>
            </a:r>
            <a:r>
              <a:rPr spc="35" dirty="0">
                <a:latin typeface="+mj-lt"/>
                <a:cs typeface="Verdana"/>
              </a:rPr>
              <a:t>ciudadano</a:t>
            </a:r>
            <a:r>
              <a:rPr spc="-85" dirty="0">
                <a:latin typeface="+mj-lt"/>
                <a:cs typeface="Verdana"/>
              </a:rPr>
              <a:t> </a:t>
            </a:r>
            <a:r>
              <a:rPr spc="-45" dirty="0">
                <a:latin typeface="+mj-lt"/>
                <a:cs typeface="Verdana"/>
              </a:rPr>
              <a:t>realiza,</a:t>
            </a:r>
            <a:r>
              <a:rPr spc="-95" dirty="0">
                <a:latin typeface="+mj-lt"/>
                <a:cs typeface="Verdana"/>
              </a:rPr>
              <a:t> </a:t>
            </a:r>
            <a:r>
              <a:rPr spc="40" dirty="0">
                <a:latin typeface="+mj-lt"/>
                <a:cs typeface="Verdana"/>
              </a:rPr>
              <a:t>en</a:t>
            </a:r>
            <a:r>
              <a:rPr spc="-90" dirty="0">
                <a:latin typeface="+mj-lt"/>
                <a:cs typeface="Verdana"/>
              </a:rPr>
              <a:t> </a:t>
            </a:r>
            <a:r>
              <a:rPr spc="45" dirty="0">
                <a:latin typeface="+mj-lt"/>
                <a:cs typeface="Verdana"/>
              </a:rPr>
              <a:t>cumplimiento</a:t>
            </a:r>
            <a:r>
              <a:rPr spc="-75" dirty="0">
                <a:latin typeface="+mj-lt"/>
                <a:cs typeface="Verdana"/>
              </a:rPr>
              <a:t> </a:t>
            </a:r>
            <a:r>
              <a:rPr spc="50" dirty="0">
                <a:latin typeface="+mj-lt"/>
                <a:cs typeface="Verdana"/>
              </a:rPr>
              <a:t>de</a:t>
            </a:r>
            <a:r>
              <a:rPr spc="-85" dirty="0">
                <a:latin typeface="+mj-lt"/>
                <a:cs typeface="Verdana"/>
              </a:rPr>
              <a:t> </a:t>
            </a:r>
            <a:r>
              <a:rPr dirty="0">
                <a:latin typeface="+mj-lt"/>
                <a:cs typeface="Verdana"/>
              </a:rPr>
              <a:t>su</a:t>
            </a:r>
            <a:r>
              <a:rPr spc="-80" dirty="0">
                <a:latin typeface="+mj-lt"/>
                <a:cs typeface="Verdana"/>
              </a:rPr>
              <a:t> </a:t>
            </a:r>
            <a:r>
              <a:rPr spc="25" dirty="0">
                <a:latin typeface="+mj-lt"/>
                <a:cs typeface="Verdana"/>
              </a:rPr>
              <a:t>deber</a:t>
            </a:r>
            <a:r>
              <a:rPr spc="-85" dirty="0">
                <a:latin typeface="+mj-lt"/>
                <a:cs typeface="Verdana"/>
              </a:rPr>
              <a:t> </a:t>
            </a:r>
            <a:r>
              <a:rPr spc="45" dirty="0">
                <a:latin typeface="+mj-lt"/>
                <a:cs typeface="Verdana"/>
              </a:rPr>
              <a:t>de</a:t>
            </a:r>
            <a:r>
              <a:rPr spc="-65" dirty="0">
                <a:latin typeface="+mj-lt"/>
                <a:cs typeface="Verdana"/>
              </a:rPr>
              <a:t> </a:t>
            </a:r>
            <a:r>
              <a:rPr spc="-10" dirty="0">
                <a:latin typeface="+mj-lt"/>
                <a:cs typeface="Verdana"/>
              </a:rPr>
              <a:t>solidaridad, </a:t>
            </a:r>
            <a:r>
              <a:rPr spc="-555" dirty="0">
                <a:latin typeface="+mj-lt"/>
                <a:cs typeface="Verdana"/>
              </a:rPr>
              <a:t> </a:t>
            </a:r>
            <a:r>
              <a:rPr dirty="0">
                <a:latin typeface="+mj-lt"/>
                <a:cs typeface="Verdana"/>
              </a:rPr>
              <a:t>para enterar </a:t>
            </a:r>
            <a:r>
              <a:rPr spc="-20" dirty="0">
                <a:latin typeface="+mj-lt"/>
                <a:cs typeface="Verdana"/>
              </a:rPr>
              <a:t>a </a:t>
            </a:r>
            <a:r>
              <a:rPr spc="-30" dirty="0">
                <a:latin typeface="+mj-lt"/>
                <a:cs typeface="Verdana"/>
              </a:rPr>
              <a:t>las </a:t>
            </a:r>
            <a:r>
              <a:rPr spc="10" dirty="0">
                <a:latin typeface="+mj-lt"/>
                <a:cs typeface="Verdana"/>
              </a:rPr>
              <a:t>autoridades </a:t>
            </a:r>
            <a:r>
              <a:rPr spc="45" dirty="0">
                <a:latin typeface="+mj-lt"/>
                <a:cs typeface="Verdana"/>
              </a:rPr>
              <a:t>de </a:t>
            </a:r>
            <a:r>
              <a:rPr spc="-10" dirty="0">
                <a:latin typeface="+mj-lt"/>
                <a:cs typeface="Verdana"/>
              </a:rPr>
              <a:t>la </a:t>
            </a:r>
            <a:r>
              <a:rPr spc="-5" dirty="0">
                <a:latin typeface="+mj-lt"/>
                <a:cs typeface="Verdana"/>
              </a:rPr>
              <a:t>existencia </a:t>
            </a:r>
            <a:r>
              <a:rPr spc="45" dirty="0">
                <a:latin typeface="+mj-lt"/>
                <a:cs typeface="Verdana"/>
              </a:rPr>
              <a:t>de </a:t>
            </a:r>
            <a:r>
              <a:rPr spc="30" dirty="0">
                <a:latin typeface="+mj-lt"/>
                <a:cs typeface="Verdana"/>
              </a:rPr>
              <a:t>hechos </a:t>
            </a:r>
            <a:r>
              <a:rPr spc="-30" dirty="0">
                <a:latin typeface="+mj-lt"/>
                <a:cs typeface="Verdana"/>
              </a:rPr>
              <a:t>irregulares, </a:t>
            </a:r>
            <a:r>
              <a:rPr spc="55" dirty="0">
                <a:latin typeface="+mj-lt"/>
                <a:cs typeface="Verdana"/>
              </a:rPr>
              <a:t>con </a:t>
            </a:r>
            <a:r>
              <a:rPr spc="-5" dirty="0">
                <a:latin typeface="+mj-lt"/>
                <a:cs typeface="Verdana"/>
              </a:rPr>
              <a:t>el </a:t>
            </a:r>
            <a:r>
              <a:rPr spc="10" dirty="0">
                <a:latin typeface="+mj-lt"/>
                <a:cs typeface="Verdana"/>
              </a:rPr>
              <a:t>fin </a:t>
            </a:r>
            <a:r>
              <a:rPr spc="50" dirty="0">
                <a:latin typeface="+mj-lt"/>
                <a:cs typeface="Verdana"/>
              </a:rPr>
              <a:t>de </a:t>
            </a:r>
            <a:r>
              <a:rPr spc="-15" dirty="0">
                <a:latin typeface="+mj-lt"/>
                <a:cs typeface="Verdana"/>
              </a:rPr>
              <a:t>activar los </a:t>
            </a:r>
            <a:r>
              <a:rPr spc="-550" dirty="0">
                <a:latin typeface="+mj-lt"/>
                <a:cs typeface="Verdana"/>
              </a:rPr>
              <a:t> </a:t>
            </a:r>
            <a:r>
              <a:rPr spc="30" dirty="0">
                <a:latin typeface="+mj-lt"/>
                <a:cs typeface="Verdana"/>
              </a:rPr>
              <a:t>mecanismos </a:t>
            </a:r>
            <a:r>
              <a:rPr spc="50" dirty="0">
                <a:latin typeface="+mj-lt"/>
                <a:cs typeface="Verdana"/>
              </a:rPr>
              <a:t>de </a:t>
            </a:r>
            <a:r>
              <a:rPr spc="10" dirty="0">
                <a:latin typeface="+mj-lt"/>
                <a:cs typeface="Verdana"/>
              </a:rPr>
              <a:t>investigación </a:t>
            </a:r>
            <a:r>
              <a:rPr spc="-85" dirty="0">
                <a:latin typeface="+mj-lt"/>
                <a:cs typeface="Verdana"/>
              </a:rPr>
              <a:t>y </a:t>
            </a:r>
            <a:r>
              <a:rPr spc="-15" dirty="0">
                <a:latin typeface="+mj-lt"/>
                <a:cs typeface="Verdana"/>
              </a:rPr>
              <a:t>sanción. </a:t>
            </a:r>
            <a:r>
              <a:rPr spc="25" dirty="0">
                <a:latin typeface="+mj-lt"/>
                <a:cs typeface="Verdana"/>
              </a:rPr>
              <a:t>Deberán </a:t>
            </a:r>
            <a:r>
              <a:rPr spc="5" dirty="0">
                <a:latin typeface="+mj-lt"/>
                <a:cs typeface="Verdana"/>
              </a:rPr>
              <a:t>atenderse </a:t>
            </a:r>
            <a:r>
              <a:rPr spc="25" dirty="0">
                <a:latin typeface="+mj-lt"/>
                <a:cs typeface="Verdana"/>
              </a:rPr>
              <a:t>dentro </a:t>
            </a:r>
            <a:r>
              <a:rPr spc="45" dirty="0">
                <a:latin typeface="+mj-lt"/>
                <a:cs typeface="Verdana"/>
              </a:rPr>
              <a:t>de </a:t>
            </a:r>
            <a:r>
              <a:rPr spc="-10" dirty="0">
                <a:latin typeface="+mj-lt"/>
                <a:cs typeface="Verdana"/>
              </a:rPr>
              <a:t>los </a:t>
            </a:r>
            <a:r>
              <a:rPr spc="45" dirty="0">
                <a:latin typeface="+mj-lt"/>
                <a:cs typeface="Verdana"/>
              </a:rPr>
              <a:t>quince </a:t>
            </a:r>
            <a:r>
              <a:rPr spc="-245" dirty="0">
                <a:latin typeface="+mj-lt"/>
                <a:cs typeface="Verdana"/>
              </a:rPr>
              <a:t>(15)</a:t>
            </a:r>
            <a:r>
              <a:rPr spc="-240" dirty="0">
                <a:latin typeface="+mj-lt"/>
                <a:cs typeface="Verdana"/>
              </a:rPr>
              <a:t> </a:t>
            </a:r>
            <a:r>
              <a:rPr dirty="0">
                <a:latin typeface="+mj-lt"/>
                <a:cs typeface="Verdana"/>
              </a:rPr>
              <a:t>días </a:t>
            </a:r>
            <a:r>
              <a:rPr spc="5" dirty="0">
                <a:latin typeface="+mj-lt"/>
                <a:cs typeface="Verdana"/>
              </a:rPr>
              <a:t> </a:t>
            </a:r>
            <a:r>
              <a:rPr spc="10" dirty="0">
                <a:latin typeface="+mj-lt"/>
                <a:cs typeface="Verdana"/>
              </a:rPr>
              <a:t>siguientes</a:t>
            </a:r>
            <a:r>
              <a:rPr spc="-125" dirty="0">
                <a:latin typeface="+mj-lt"/>
                <a:cs typeface="Verdana"/>
              </a:rPr>
              <a:t> </a:t>
            </a:r>
            <a:r>
              <a:rPr spc="-20" dirty="0">
                <a:latin typeface="+mj-lt"/>
                <a:cs typeface="Verdana"/>
              </a:rPr>
              <a:t>a</a:t>
            </a:r>
            <a:r>
              <a:rPr spc="-125" dirty="0">
                <a:latin typeface="+mj-lt"/>
                <a:cs typeface="Verdana"/>
              </a:rPr>
              <a:t> </a:t>
            </a:r>
            <a:r>
              <a:rPr dirty="0">
                <a:latin typeface="+mj-lt"/>
                <a:cs typeface="Verdana"/>
              </a:rPr>
              <a:t>su</a:t>
            </a:r>
            <a:r>
              <a:rPr spc="-140" dirty="0">
                <a:latin typeface="+mj-lt"/>
                <a:cs typeface="Verdana"/>
              </a:rPr>
              <a:t> </a:t>
            </a:r>
            <a:r>
              <a:rPr dirty="0">
                <a:latin typeface="+mj-lt"/>
                <a:cs typeface="Verdana"/>
              </a:rPr>
              <a:t>recepción.</a:t>
            </a:r>
          </a:p>
          <a:p>
            <a:pPr marL="241300" marR="7620" indent="-229235" algn="just">
              <a:lnSpc>
                <a:spcPts val="1730"/>
              </a:lnSpc>
              <a:spcBef>
                <a:spcPts val="1019"/>
              </a:spcBef>
              <a:buFont typeface="Arial MT"/>
              <a:buChar char="•"/>
              <a:tabLst>
                <a:tab pos="241935" algn="l"/>
              </a:tabLst>
            </a:pPr>
            <a:r>
              <a:rPr b="1" spc="-75" dirty="0">
                <a:latin typeface="+mj-lt"/>
                <a:cs typeface="Verdana"/>
              </a:rPr>
              <a:t>Sugerencia:</a:t>
            </a:r>
            <a:r>
              <a:rPr b="1" spc="-70" dirty="0">
                <a:latin typeface="+mj-lt"/>
                <a:cs typeface="Verdana"/>
              </a:rPr>
              <a:t> </a:t>
            </a:r>
            <a:r>
              <a:rPr spc="15" dirty="0">
                <a:latin typeface="+mj-lt"/>
                <a:cs typeface="Verdana"/>
              </a:rPr>
              <a:t>idea </a:t>
            </a:r>
            <a:r>
              <a:rPr spc="25" dirty="0">
                <a:latin typeface="+mj-lt"/>
                <a:cs typeface="Verdana"/>
              </a:rPr>
              <a:t>o </a:t>
            </a:r>
            <a:r>
              <a:rPr spc="30" dirty="0">
                <a:latin typeface="+mj-lt"/>
                <a:cs typeface="Verdana"/>
              </a:rPr>
              <a:t>indicación </a:t>
            </a:r>
            <a:r>
              <a:rPr spc="50" dirty="0">
                <a:latin typeface="+mj-lt"/>
                <a:cs typeface="Verdana"/>
              </a:rPr>
              <a:t>que </a:t>
            </a:r>
            <a:r>
              <a:rPr spc="10" dirty="0">
                <a:latin typeface="+mj-lt"/>
                <a:cs typeface="Verdana"/>
              </a:rPr>
              <a:t>presenta </a:t>
            </a:r>
            <a:r>
              <a:rPr spc="-5" dirty="0">
                <a:latin typeface="+mj-lt"/>
                <a:cs typeface="Verdana"/>
              </a:rPr>
              <a:t>el </a:t>
            </a:r>
            <a:r>
              <a:rPr dirty="0">
                <a:latin typeface="+mj-lt"/>
                <a:cs typeface="Verdana"/>
              </a:rPr>
              <a:t>usuario </a:t>
            </a:r>
            <a:r>
              <a:rPr spc="35" dirty="0">
                <a:latin typeface="+mj-lt"/>
                <a:cs typeface="Verdana"/>
              </a:rPr>
              <a:t>en </a:t>
            </a:r>
            <a:r>
              <a:rPr spc="20" dirty="0">
                <a:latin typeface="+mj-lt"/>
                <a:cs typeface="Verdana"/>
              </a:rPr>
              <a:t>pro </a:t>
            </a:r>
            <a:r>
              <a:rPr spc="30" dirty="0">
                <a:latin typeface="+mj-lt"/>
                <a:cs typeface="Verdana"/>
              </a:rPr>
              <a:t>del </a:t>
            </a:r>
            <a:r>
              <a:rPr spc="20" dirty="0">
                <a:latin typeface="+mj-lt"/>
                <a:cs typeface="Verdana"/>
              </a:rPr>
              <a:t>mejoramiento </a:t>
            </a:r>
            <a:r>
              <a:rPr spc="45" dirty="0">
                <a:latin typeface="+mj-lt"/>
                <a:cs typeface="Verdana"/>
              </a:rPr>
              <a:t>de </a:t>
            </a:r>
            <a:r>
              <a:rPr spc="65" dirty="0">
                <a:latin typeface="+mj-lt"/>
                <a:cs typeface="Verdana"/>
              </a:rPr>
              <a:t>un </a:t>
            </a:r>
            <a:r>
              <a:rPr spc="70" dirty="0">
                <a:latin typeface="+mj-lt"/>
                <a:cs typeface="Verdana"/>
              </a:rPr>
              <a:t> </a:t>
            </a:r>
            <a:r>
              <a:rPr spc="-20" dirty="0">
                <a:latin typeface="+mj-lt"/>
                <a:cs typeface="Verdana"/>
              </a:rPr>
              <a:t>proceso, </a:t>
            </a:r>
            <a:r>
              <a:rPr spc="35" dirty="0">
                <a:latin typeface="+mj-lt"/>
                <a:cs typeface="Verdana"/>
              </a:rPr>
              <a:t>procedimiento </a:t>
            </a:r>
            <a:r>
              <a:rPr spc="25" dirty="0">
                <a:latin typeface="+mj-lt"/>
                <a:cs typeface="Verdana"/>
              </a:rPr>
              <a:t>o </a:t>
            </a:r>
            <a:r>
              <a:rPr spc="10" dirty="0">
                <a:latin typeface="+mj-lt"/>
                <a:cs typeface="Verdana"/>
              </a:rPr>
              <a:t>actividad </a:t>
            </a:r>
            <a:r>
              <a:rPr spc="45" dirty="0">
                <a:latin typeface="+mj-lt"/>
                <a:cs typeface="Verdana"/>
              </a:rPr>
              <a:t>de </a:t>
            </a:r>
            <a:r>
              <a:rPr spc="-15" dirty="0">
                <a:latin typeface="+mj-lt"/>
                <a:cs typeface="Verdana"/>
              </a:rPr>
              <a:t>la </a:t>
            </a:r>
            <a:r>
              <a:rPr spc="-35" dirty="0">
                <a:latin typeface="+mj-lt"/>
                <a:cs typeface="Verdana"/>
              </a:rPr>
              <a:t>ESANT, </a:t>
            </a:r>
            <a:r>
              <a:rPr spc="50" dirty="0">
                <a:latin typeface="+mj-lt"/>
                <a:cs typeface="Verdana"/>
              </a:rPr>
              <a:t>que </a:t>
            </a:r>
            <a:r>
              <a:rPr spc="-5" dirty="0">
                <a:latin typeface="+mj-lt"/>
                <a:cs typeface="Verdana"/>
              </a:rPr>
              <a:t>esté </a:t>
            </a:r>
            <a:r>
              <a:rPr spc="15" dirty="0">
                <a:latin typeface="+mj-lt"/>
                <a:cs typeface="Verdana"/>
              </a:rPr>
              <a:t>relacionado </a:t>
            </a:r>
            <a:r>
              <a:rPr spc="55" dirty="0">
                <a:latin typeface="+mj-lt"/>
                <a:cs typeface="Verdana"/>
              </a:rPr>
              <a:t>con </a:t>
            </a:r>
            <a:r>
              <a:rPr spc="-10" dirty="0">
                <a:latin typeface="+mj-lt"/>
                <a:cs typeface="Verdana"/>
              </a:rPr>
              <a:t>la </a:t>
            </a:r>
            <a:r>
              <a:rPr spc="10" dirty="0">
                <a:latin typeface="+mj-lt"/>
                <a:cs typeface="Verdana"/>
              </a:rPr>
              <a:t>prestación </a:t>
            </a:r>
            <a:r>
              <a:rPr spc="25" dirty="0">
                <a:latin typeface="+mj-lt"/>
                <a:cs typeface="Verdana"/>
              </a:rPr>
              <a:t>del </a:t>
            </a:r>
            <a:r>
              <a:rPr spc="30" dirty="0">
                <a:latin typeface="+mj-lt"/>
                <a:cs typeface="Verdana"/>
              </a:rPr>
              <a:t> </a:t>
            </a:r>
            <a:r>
              <a:rPr spc="-15" dirty="0">
                <a:latin typeface="+mj-lt"/>
                <a:cs typeface="Verdana"/>
              </a:rPr>
              <a:t>servicio</a:t>
            </a:r>
            <a:r>
              <a:rPr spc="-150" dirty="0">
                <a:latin typeface="+mj-lt"/>
                <a:cs typeface="Verdana"/>
              </a:rPr>
              <a:t> </a:t>
            </a:r>
            <a:r>
              <a:rPr spc="25" dirty="0">
                <a:latin typeface="+mj-lt"/>
                <a:cs typeface="Verdana"/>
              </a:rPr>
              <a:t>o</a:t>
            </a:r>
            <a:r>
              <a:rPr spc="-140" dirty="0">
                <a:latin typeface="+mj-lt"/>
                <a:cs typeface="Verdana"/>
              </a:rPr>
              <a:t> </a:t>
            </a:r>
            <a:r>
              <a:rPr spc="-5" dirty="0">
                <a:latin typeface="+mj-lt"/>
                <a:cs typeface="Verdana"/>
              </a:rPr>
              <a:t>el</a:t>
            </a:r>
            <a:r>
              <a:rPr spc="-140" dirty="0">
                <a:latin typeface="+mj-lt"/>
                <a:cs typeface="Verdana"/>
              </a:rPr>
              <a:t> </a:t>
            </a:r>
            <a:r>
              <a:rPr spc="45" dirty="0">
                <a:latin typeface="+mj-lt"/>
                <a:cs typeface="Verdana"/>
              </a:rPr>
              <a:t>cumplimiento</a:t>
            </a:r>
            <a:r>
              <a:rPr spc="-125" dirty="0">
                <a:latin typeface="+mj-lt"/>
                <a:cs typeface="Verdana"/>
              </a:rPr>
              <a:t> </a:t>
            </a:r>
            <a:r>
              <a:rPr spc="45" dirty="0">
                <a:latin typeface="+mj-lt"/>
                <a:cs typeface="Verdana"/>
              </a:rPr>
              <a:t>de</a:t>
            </a:r>
            <a:r>
              <a:rPr spc="-135" dirty="0">
                <a:latin typeface="+mj-lt"/>
                <a:cs typeface="Verdana"/>
              </a:rPr>
              <a:t> </a:t>
            </a:r>
            <a:r>
              <a:rPr spc="35" dirty="0">
                <a:latin typeface="+mj-lt"/>
                <a:cs typeface="Verdana"/>
              </a:rPr>
              <a:t>una</a:t>
            </a:r>
            <a:r>
              <a:rPr spc="-125" dirty="0">
                <a:latin typeface="+mj-lt"/>
                <a:cs typeface="Verdana"/>
              </a:rPr>
              <a:t> </a:t>
            </a:r>
            <a:r>
              <a:rPr spc="35" dirty="0">
                <a:latin typeface="+mj-lt"/>
                <a:cs typeface="Verdana"/>
              </a:rPr>
              <a:t>función</a:t>
            </a:r>
            <a:r>
              <a:rPr spc="-135" dirty="0">
                <a:latin typeface="+mj-lt"/>
                <a:cs typeface="Verdana"/>
              </a:rPr>
              <a:t> </a:t>
            </a:r>
            <a:r>
              <a:rPr dirty="0">
                <a:latin typeface="+mj-lt"/>
                <a:cs typeface="Verdana"/>
              </a:rPr>
              <a:t>pública</a:t>
            </a:r>
            <a:r>
              <a:rPr sz="1400" dirty="0">
                <a:latin typeface="+mj-lt"/>
                <a:cs typeface="Verdana"/>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93877" y="320801"/>
            <a:ext cx="8269123" cy="350737"/>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3.</a:t>
            </a:r>
            <a:r>
              <a:rPr sz="2200" spc="-140" dirty="0">
                <a:solidFill>
                  <a:srgbClr val="000000"/>
                </a:solidFill>
              </a:rPr>
              <a:t> </a:t>
            </a:r>
            <a:r>
              <a:rPr sz="2200" spc="-10" dirty="0">
                <a:solidFill>
                  <a:srgbClr val="000000"/>
                </a:solidFill>
              </a:rPr>
              <a:t>C</a:t>
            </a:r>
            <a:r>
              <a:rPr sz="2200" spc="-170" dirty="0">
                <a:solidFill>
                  <a:srgbClr val="000000"/>
                </a:solidFill>
              </a:rPr>
              <a:t>OND</a:t>
            </a:r>
            <a:r>
              <a:rPr sz="2200" spc="-125" dirty="0">
                <a:solidFill>
                  <a:srgbClr val="000000"/>
                </a:solidFill>
              </a:rPr>
              <a:t>I</a:t>
            </a:r>
            <a:r>
              <a:rPr sz="2200" spc="-145" dirty="0">
                <a:solidFill>
                  <a:srgbClr val="000000"/>
                </a:solidFill>
              </a:rPr>
              <a:t>CIO</a:t>
            </a:r>
            <a:r>
              <a:rPr sz="2200" spc="-185" dirty="0">
                <a:solidFill>
                  <a:srgbClr val="000000"/>
                </a:solidFill>
              </a:rPr>
              <a:t>N</a:t>
            </a:r>
            <a:r>
              <a:rPr sz="2200" spc="-110" dirty="0">
                <a:solidFill>
                  <a:srgbClr val="000000"/>
                </a:solidFill>
              </a:rPr>
              <a:t>ES</a:t>
            </a:r>
            <a:r>
              <a:rPr sz="2200" spc="-95" dirty="0">
                <a:solidFill>
                  <a:srgbClr val="000000"/>
                </a:solidFill>
              </a:rPr>
              <a:t> </a:t>
            </a:r>
            <a:r>
              <a:rPr sz="2200" spc="-75" dirty="0">
                <a:solidFill>
                  <a:srgbClr val="000000"/>
                </a:solidFill>
              </a:rPr>
              <a:t>GENERA</a:t>
            </a:r>
            <a:r>
              <a:rPr sz="2200" spc="-60" dirty="0">
                <a:solidFill>
                  <a:srgbClr val="000000"/>
                </a:solidFill>
              </a:rPr>
              <a:t>L</a:t>
            </a:r>
            <a:r>
              <a:rPr sz="2200" spc="-110" dirty="0">
                <a:solidFill>
                  <a:srgbClr val="000000"/>
                </a:solidFill>
              </a:rPr>
              <a:t>ES</a:t>
            </a:r>
            <a:r>
              <a:rPr lang="en-US" sz="2200" spc="-110" dirty="0">
                <a:solidFill>
                  <a:srgbClr val="000000"/>
                </a:solidFill>
              </a:rPr>
              <a:t> – TIEMPOS DE RESPUESTA</a:t>
            </a:r>
            <a:endParaRPr sz="2200" dirty="0"/>
          </a:p>
        </p:txBody>
      </p:sp>
      <p:sp>
        <p:nvSpPr>
          <p:cNvPr id="4" name="object 4"/>
          <p:cNvSpPr/>
          <p:nvPr/>
        </p:nvSpPr>
        <p:spPr>
          <a:xfrm>
            <a:off x="414527" y="794131"/>
            <a:ext cx="83484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5" name="object 5"/>
          <p:cNvSpPr txBox="1"/>
          <p:nvPr/>
        </p:nvSpPr>
        <p:spPr>
          <a:xfrm>
            <a:off x="493877" y="1068704"/>
            <a:ext cx="11090910" cy="1113125"/>
          </a:xfrm>
          <a:prstGeom prst="rect">
            <a:avLst/>
          </a:prstGeom>
        </p:spPr>
        <p:txBody>
          <a:bodyPr vert="horz" wrap="square" lIns="0" tIns="12700" rIns="0" bIns="0" rtlCol="0">
            <a:spAutoFit/>
          </a:bodyPr>
          <a:lstStyle/>
          <a:p>
            <a:pPr>
              <a:lnSpc>
                <a:spcPct val="100000"/>
              </a:lnSpc>
              <a:spcBef>
                <a:spcPts val="25"/>
              </a:spcBef>
            </a:pPr>
            <a:endParaRPr sz="1750" dirty="0">
              <a:latin typeface="+mj-lt"/>
              <a:cs typeface="Calibri"/>
            </a:endParaRPr>
          </a:p>
          <a:p>
            <a:pPr marL="12700" marR="5080">
              <a:lnSpc>
                <a:spcPct val="100000"/>
              </a:lnSpc>
            </a:pPr>
            <a:r>
              <a:rPr sz="1800" spc="-5" dirty="0">
                <a:latin typeface="+mj-lt"/>
                <a:cs typeface="Calibri"/>
              </a:rPr>
              <a:t>En</a:t>
            </a:r>
            <a:r>
              <a:rPr sz="1800" dirty="0">
                <a:latin typeface="+mj-lt"/>
                <a:cs typeface="Calibri"/>
              </a:rPr>
              <a:t> </a:t>
            </a:r>
            <a:r>
              <a:rPr sz="1800" spc="-5" dirty="0">
                <a:latin typeface="+mj-lt"/>
                <a:cs typeface="Calibri"/>
              </a:rPr>
              <a:t>cumplimiento</a:t>
            </a:r>
            <a:r>
              <a:rPr sz="1800" spc="25" dirty="0">
                <a:latin typeface="+mj-lt"/>
                <a:cs typeface="Calibri"/>
              </a:rPr>
              <a:t> </a:t>
            </a:r>
            <a:r>
              <a:rPr sz="1800" spc="-5" dirty="0">
                <a:latin typeface="+mj-lt"/>
                <a:cs typeface="Calibri"/>
              </a:rPr>
              <a:t>del</a:t>
            </a:r>
            <a:r>
              <a:rPr sz="1800" spc="10" dirty="0">
                <a:latin typeface="+mj-lt"/>
                <a:cs typeface="Calibri"/>
              </a:rPr>
              <a:t> </a:t>
            </a:r>
            <a:r>
              <a:rPr sz="1800" spc="-10" dirty="0">
                <a:latin typeface="+mj-lt"/>
                <a:cs typeface="Calibri"/>
              </a:rPr>
              <a:t>procedimiento</a:t>
            </a:r>
            <a:r>
              <a:rPr sz="1800" spc="10" dirty="0">
                <a:latin typeface="+mj-lt"/>
                <a:cs typeface="Calibri"/>
              </a:rPr>
              <a:t> </a:t>
            </a:r>
            <a:r>
              <a:rPr sz="1800" spc="-5" dirty="0">
                <a:latin typeface="+mj-lt"/>
                <a:cs typeface="Calibri"/>
              </a:rPr>
              <a:t>PR-RGV-PQR-001</a:t>
            </a:r>
            <a:r>
              <a:rPr sz="1800" spc="10" dirty="0">
                <a:latin typeface="+mj-lt"/>
                <a:cs typeface="Calibri"/>
              </a:rPr>
              <a:t> </a:t>
            </a:r>
            <a:r>
              <a:rPr sz="1800" spc="-10" dirty="0">
                <a:latin typeface="+mj-lt"/>
                <a:cs typeface="Calibri"/>
              </a:rPr>
              <a:t>versión</a:t>
            </a:r>
            <a:r>
              <a:rPr sz="1800" dirty="0">
                <a:latin typeface="+mj-lt"/>
                <a:cs typeface="Calibri"/>
              </a:rPr>
              <a:t> 01</a:t>
            </a:r>
            <a:r>
              <a:rPr sz="1800" spc="20" dirty="0">
                <a:latin typeface="+mj-lt"/>
                <a:cs typeface="Calibri"/>
              </a:rPr>
              <a:t> </a:t>
            </a:r>
            <a:r>
              <a:rPr sz="1800" dirty="0">
                <a:latin typeface="+mj-lt"/>
                <a:cs typeface="Calibri"/>
              </a:rPr>
              <a:t>en</a:t>
            </a:r>
            <a:r>
              <a:rPr sz="1800" spc="10" dirty="0">
                <a:latin typeface="+mj-lt"/>
                <a:cs typeface="Calibri"/>
              </a:rPr>
              <a:t> </a:t>
            </a:r>
            <a:r>
              <a:rPr sz="1800" dirty="0">
                <a:latin typeface="+mj-lt"/>
                <a:cs typeface="Calibri"/>
              </a:rPr>
              <a:t>el</a:t>
            </a:r>
            <a:r>
              <a:rPr sz="1800" spc="15" dirty="0">
                <a:latin typeface="+mj-lt"/>
                <a:cs typeface="Calibri"/>
              </a:rPr>
              <a:t> </a:t>
            </a:r>
            <a:r>
              <a:rPr sz="1800" spc="-10" dirty="0">
                <a:latin typeface="+mj-lt"/>
                <a:cs typeface="Calibri"/>
              </a:rPr>
              <a:t>numeral</a:t>
            </a:r>
            <a:r>
              <a:rPr sz="1800" spc="10" dirty="0">
                <a:latin typeface="+mj-lt"/>
                <a:cs typeface="Calibri"/>
              </a:rPr>
              <a:t> </a:t>
            </a:r>
            <a:r>
              <a:rPr sz="1800" dirty="0">
                <a:latin typeface="+mj-lt"/>
                <a:cs typeface="Calibri"/>
              </a:rPr>
              <a:t>6.14</a:t>
            </a:r>
            <a:r>
              <a:rPr sz="1800" spc="5" dirty="0">
                <a:latin typeface="+mj-lt"/>
                <a:cs typeface="Calibri"/>
              </a:rPr>
              <a:t> </a:t>
            </a:r>
            <a:r>
              <a:rPr sz="1800" dirty="0">
                <a:latin typeface="+mj-lt"/>
                <a:cs typeface="Calibri"/>
              </a:rPr>
              <a:t>“</a:t>
            </a:r>
            <a:r>
              <a:rPr sz="1800" spc="5" dirty="0">
                <a:latin typeface="+mj-lt"/>
                <a:cs typeface="Calibri"/>
              </a:rPr>
              <a:t> </a:t>
            </a:r>
            <a:r>
              <a:rPr sz="1800" spc="-5" dirty="0">
                <a:latin typeface="+mj-lt"/>
                <a:cs typeface="Calibri"/>
              </a:rPr>
              <a:t>La</a:t>
            </a:r>
            <a:r>
              <a:rPr sz="1800" dirty="0">
                <a:latin typeface="+mj-lt"/>
                <a:cs typeface="Calibri"/>
              </a:rPr>
              <a:t> </a:t>
            </a:r>
            <a:r>
              <a:rPr sz="1800" spc="-10" dirty="0">
                <a:latin typeface="+mj-lt"/>
                <a:cs typeface="Calibri"/>
              </a:rPr>
              <a:t>respuesta</a:t>
            </a:r>
            <a:r>
              <a:rPr sz="1800" dirty="0">
                <a:latin typeface="+mj-lt"/>
                <a:cs typeface="Calibri"/>
              </a:rPr>
              <a:t> a</a:t>
            </a:r>
            <a:r>
              <a:rPr sz="1800" spc="10" dirty="0">
                <a:latin typeface="+mj-lt"/>
                <a:cs typeface="Calibri"/>
              </a:rPr>
              <a:t> </a:t>
            </a:r>
            <a:r>
              <a:rPr sz="1800" spc="-10" dirty="0">
                <a:latin typeface="+mj-lt"/>
                <a:cs typeface="Calibri"/>
              </a:rPr>
              <a:t>PQRSD</a:t>
            </a:r>
            <a:r>
              <a:rPr sz="1800" spc="20" dirty="0">
                <a:latin typeface="+mj-lt"/>
                <a:cs typeface="Calibri"/>
              </a:rPr>
              <a:t> </a:t>
            </a:r>
            <a:r>
              <a:rPr sz="1800" spc="-5" dirty="0">
                <a:latin typeface="+mj-lt"/>
                <a:cs typeface="Calibri"/>
              </a:rPr>
              <a:t>debe</a:t>
            </a:r>
            <a:r>
              <a:rPr sz="1800" spc="5" dirty="0">
                <a:latin typeface="+mj-lt"/>
                <a:cs typeface="Calibri"/>
              </a:rPr>
              <a:t> </a:t>
            </a:r>
            <a:r>
              <a:rPr sz="1800" spc="-15" dirty="0">
                <a:latin typeface="+mj-lt"/>
                <a:cs typeface="Calibri"/>
              </a:rPr>
              <a:t>darse </a:t>
            </a:r>
            <a:r>
              <a:rPr sz="1800" spc="-395" dirty="0">
                <a:latin typeface="+mj-lt"/>
                <a:cs typeface="Calibri"/>
              </a:rPr>
              <a:t> </a:t>
            </a:r>
            <a:r>
              <a:rPr sz="1800" spc="-10" dirty="0">
                <a:latin typeface="+mj-lt"/>
                <a:cs typeface="Calibri"/>
              </a:rPr>
              <a:t>dentro</a:t>
            </a:r>
            <a:r>
              <a:rPr sz="1800" spc="-5" dirty="0">
                <a:latin typeface="+mj-lt"/>
                <a:cs typeface="Calibri"/>
              </a:rPr>
              <a:t> de</a:t>
            </a:r>
            <a:r>
              <a:rPr sz="1800" spc="20" dirty="0">
                <a:latin typeface="+mj-lt"/>
                <a:cs typeface="Calibri"/>
              </a:rPr>
              <a:t> </a:t>
            </a:r>
            <a:r>
              <a:rPr sz="1800" spc="-5" dirty="0">
                <a:latin typeface="+mj-lt"/>
                <a:cs typeface="Calibri"/>
              </a:rPr>
              <a:t>los</a:t>
            </a:r>
            <a:r>
              <a:rPr sz="1800" dirty="0">
                <a:latin typeface="+mj-lt"/>
                <a:cs typeface="Calibri"/>
              </a:rPr>
              <a:t> </a:t>
            </a:r>
            <a:r>
              <a:rPr sz="1800" spc="-5" dirty="0">
                <a:latin typeface="+mj-lt"/>
                <a:cs typeface="Calibri"/>
              </a:rPr>
              <a:t>términos</a:t>
            </a:r>
            <a:r>
              <a:rPr sz="1800" spc="15" dirty="0">
                <a:latin typeface="+mj-lt"/>
                <a:cs typeface="Calibri"/>
              </a:rPr>
              <a:t> </a:t>
            </a:r>
            <a:r>
              <a:rPr sz="1800" spc="-10" dirty="0">
                <a:latin typeface="+mj-lt"/>
                <a:cs typeface="Calibri"/>
              </a:rPr>
              <a:t>establecidos</a:t>
            </a:r>
            <a:r>
              <a:rPr sz="1800" spc="20" dirty="0">
                <a:latin typeface="+mj-lt"/>
                <a:cs typeface="Calibri"/>
              </a:rPr>
              <a:t> </a:t>
            </a:r>
            <a:r>
              <a:rPr sz="1800" spc="-5" dirty="0">
                <a:latin typeface="+mj-lt"/>
                <a:cs typeface="Calibri"/>
              </a:rPr>
              <a:t>por</a:t>
            </a:r>
            <a:r>
              <a:rPr sz="1800" spc="10" dirty="0">
                <a:latin typeface="+mj-lt"/>
                <a:cs typeface="Calibri"/>
              </a:rPr>
              <a:t> </a:t>
            </a:r>
            <a:r>
              <a:rPr sz="1800" spc="-5" dirty="0">
                <a:latin typeface="+mj-lt"/>
                <a:cs typeface="Calibri"/>
              </a:rPr>
              <a:t>la </a:t>
            </a:r>
            <a:r>
              <a:rPr sz="1800" spc="-35" dirty="0">
                <a:latin typeface="+mj-lt"/>
                <a:cs typeface="Calibri"/>
              </a:rPr>
              <a:t>ley.</a:t>
            </a:r>
            <a:r>
              <a:rPr sz="1800" spc="55" dirty="0">
                <a:latin typeface="+mj-lt"/>
                <a:cs typeface="Calibri"/>
              </a:rPr>
              <a:t> </a:t>
            </a:r>
            <a:r>
              <a:rPr sz="1800" spc="-25" dirty="0">
                <a:latin typeface="+mj-lt"/>
                <a:cs typeface="Calibri"/>
              </a:rPr>
              <a:t>Para</a:t>
            </a:r>
            <a:r>
              <a:rPr sz="1800" dirty="0">
                <a:latin typeface="+mj-lt"/>
                <a:cs typeface="Calibri"/>
              </a:rPr>
              <a:t> </a:t>
            </a:r>
            <a:r>
              <a:rPr sz="1800" spc="-5" dirty="0">
                <a:latin typeface="+mj-lt"/>
                <a:cs typeface="Calibri"/>
              </a:rPr>
              <a:t>ello</a:t>
            </a:r>
            <a:r>
              <a:rPr sz="1800" spc="10" dirty="0">
                <a:latin typeface="+mj-lt"/>
                <a:cs typeface="Calibri"/>
              </a:rPr>
              <a:t> </a:t>
            </a:r>
            <a:r>
              <a:rPr sz="1800" spc="-5" dirty="0">
                <a:latin typeface="+mj-lt"/>
                <a:cs typeface="Calibri"/>
              </a:rPr>
              <a:t>se</a:t>
            </a:r>
            <a:r>
              <a:rPr sz="1800" spc="10" dirty="0">
                <a:latin typeface="+mj-lt"/>
                <a:cs typeface="Calibri"/>
              </a:rPr>
              <a:t> </a:t>
            </a:r>
            <a:r>
              <a:rPr sz="1800" spc="-5" dirty="0">
                <a:latin typeface="+mj-lt"/>
                <a:cs typeface="Calibri"/>
              </a:rPr>
              <a:t>identifican</a:t>
            </a:r>
            <a:r>
              <a:rPr sz="1800" spc="20" dirty="0">
                <a:latin typeface="+mj-lt"/>
                <a:cs typeface="Calibri"/>
              </a:rPr>
              <a:t> </a:t>
            </a:r>
            <a:r>
              <a:rPr sz="1800" spc="-5" dirty="0">
                <a:latin typeface="+mj-lt"/>
                <a:cs typeface="Calibri"/>
              </a:rPr>
              <a:t>los</a:t>
            </a:r>
            <a:r>
              <a:rPr sz="1800" spc="15" dirty="0">
                <a:latin typeface="+mj-lt"/>
                <a:cs typeface="Calibri"/>
              </a:rPr>
              <a:t> </a:t>
            </a:r>
            <a:r>
              <a:rPr sz="1800" spc="-10" dirty="0">
                <a:latin typeface="+mj-lt"/>
                <a:cs typeface="Calibri"/>
              </a:rPr>
              <a:t>siguientes</a:t>
            </a:r>
            <a:r>
              <a:rPr sz="1800" spc="5" dirty="0">
                <a:latin typeface="+mj-lt"/>
                <a:cs typeface="Calibri"/>
              </a:rPr>
              <a:t> </a:t>
            </a:r>
            <a:r>
              <a:rPr sz="1800" spc="-5" dirty="0">
                <a:latin typeface="+mj-lt"/>
                <a:cs typeface="Calibri"/>
              </a:rPr>
              <a:t>tiempos</a:t>
            </a:r>
            <a:r>
              <a:rPr sz="1800" dirty="0">
                <a:latin typeface="+mj-lt"/>
                <a:cs typeface="Calibri"/>
              </a:rPr>
              <a:t> de</a:t>
            </a:r>
            <a:r>
              <a:rPr sz="1800" spc="5" dirty="0">
                <a:latin typeface="+mj-lt"/>
                <a:cs typeface="Calibri"/>
              </a:rPr>
              <a:t> </a:t>
            </a:r>
            <a:r>
              <a:rPr sz="1800" spc="-10" dirty="0">
                <a:latin typeface="+mj-lt"/>
                <a:cs typeface="Calibri"/>
              </a:rPr>
              <a:t>respuesta</a:t>
            </a:r>
            <a:r>
              <a:rPr sz="1800" dirty="0">
                <a:latin typeface="+mj-lt"/>
                <a:cs typeface="Calibri"/>
              </a:rPr>
              <a:t> </a:t>
            </a:r>
            <a:r>
              <a:rPr sz="1800" spc="-5" dirty="0">
                <a:latin typeface="+mj-lt"/>
                <a:cs typeface="Calibri"/>
              </a:rPr>
              <a:t>(en</a:t>
            </a:r>
            <a:r>
              <a:rPr sz="1800" spc="30" dirty="0">
                <a:latin typeface="+mj-lt"/>
                <a:cs typeface="Calibri"/>
              </a:rPr>
              <a:t> </a:t>
            </a:r>
            <a:r>
              <a:rPr sz="1800" spc="-5" dirty="0">
                <a:latin typeface="+mj-lt"/>
                <a:cs typeface="Calibri"/>
              </a:rPr>
              <a:t>días </a:t>
            </a:r>
            <a:r>
              <a:rPr sz="1800" dirty="0">
                <a:latin typeface="+mj-lt"/>
                <a:cs typeface="Calibri"/>
              </a:rPr>
              <a:t> </a:t>
            </a:r>
            <a:r>
              <a:rPr sz="1800" spc="-5" dirty="0">
                <a:latin typeface="+mj-lt"/>
                <a:cs typeface="Calibri"/>
              </a:rPr>
              <a:t>hábiles),</a:t>
            </a:r>
            <a:r>
              <a:rPr sz="1800" spc="10" dirty="0">
                <a:latin typeface="+mj-lt"/>
                <a:cs typeface="Calibri"/>
              </a:rPr>
              <a:t> </a:t>
            </a:r>
            <a:r>
              <a:rPr sz="1800" spc="-10" dirty="0">
                <a:latin typeface="+mj-lt"/>
                <a:cs typeface="Calibri"/>
              </a:rPr>
              <a:t>contados</a:t>
            </a:r>
            <a:r>
              <a:rPr sz="1800" spc="10" dirty="0">
                <a:latin typeface="+mj-lt"/>
                <a:cs typeface="Calibri"/>
              </a:rPr>
              <a:t> </a:t>
            </a:r>
            <a:r>
              <a:rPr sz="1800" dirty="0">
                <a:latin typeface="+mj-lt"/>
                <a:cs typeface="Calibri"/>
              </a:rPr>
              <a:t>a</a:t>
            </a:r>
            <a:r>
              <a:rPr sz="1800" spc="10" dirty="0">
                <a:latin typeface="+mj-lt"/>
                <a:cs typeface="Calibri"/>
              </a:rPr>
              <a:t> </a:t>
            </a:r>
            <a:r>
              <a:rPr sz="1800" spc="-5" dirty="0">
                <a:latin typeface="+mj-lt"/>
                <a:cs typeface="Calibri"/>
              </a:rPr>
              <a:t>partir</a:t>
            </a:r>
            <a:r>
              <a:rPr sz="1800" spc="10" dirty="0">
                <a:latin typeface="+mj-lt"/>
                <a:cs typeface="Calibri"/>
              </a:rPr>
              <a:t> </a:t>
            </a:r>
            <a:r>
              <a:rPr sz="1800" spc="-5" dirty="0">
                <a:latin typeface="+mj-lt"/>
                <a:cs typeface="Calibri"/>
              </a:rPr>
              <a:t>del</a:t>
            </a:r>
            <a:r>
              <a:rPr sz="1800" dirty="0">
                <a:latin typeface="+mj-lt"/>
                <a:cs typeface="Calibri"/>
              </a:rPr>
              <a:t> </a:t>
            </a:r>
            <a:r>
              <a:rPr sz="1800" spc="-5" dirty="0">
                <a:latin typeface="+mj-lt"/>
                <a:cs typeface="Calibri"/>
              </a:rPr>
              <a:t>momento </a:t>
            </a:r>
            <a:r>
              <a:rPr sz="1800" dirty="0">
                <a:latin typeface="+mj-lt"/>
                <a:cs typeface="Calibri"/>
              </a:rPr>
              <a:t>en</a:t>
            </a:r>
            <a:r>
              <a:rPr sz="1800" spc="20" dirty="0">
                <a:latin typeface="+mj-lt"/>
                <a:cs typeface="Calibri"/>
              </a:rPr>
              <a:t> </a:t>
            </a:r>
            <a:r>
              <a:rPr sz="1800" dirty="0">
                <a:latin typeface="+mj-lt"/>
                <a:cs typeface="Calibri"/>
              </a:rPr>
              <a:t>el</a:t>
            </a:r>
            <a:r>
              <a:rPr sz="1800" spc="5" dirty="0">
                <a:latin typeface="+mj-lt"/>
                <a:cs typeface="Calibri"/>
              </a:rPr>
              <a:t> </a:t>
            </a:r>
            <a:r>
              <a:rPr sz="1800" spc="-5" dirty="0">
                <a:latin typeface="+mj-lt"/>
                <a:cs typeface="Calibri"/>
              </a:rPr>
              <a:t>que</a:t>
            </a:r>
            <a:r>
              <a:rPr sz="1800" spc="15" dirty="0">
                <a:latin typeface="+mj-lt"/>
                <a:cs typeface="Calibri"/>
              </a:rPr>
              <a:t> </a:t>
            </a:r>
            <a:r>
              <a:rPr sz="1800" spc="-5" dirty="0">
                <a:latin typeface="+mj-lt"/>
                <a:cs typeface="Calibri"/>
              </a:rPr>
              <a:t>se</a:t>
            </a:r>
            <a:r>
              <a:rPr sz="1800" spc="10" dirty="0">
                <a:latin typeface="+mj-lt"/>
                <a:cs typeface="Calibri"/>
              </a:rPr>
              <a:t> </a:t>
            </a:r>
            <a:r>
              <a:rPr sz="1800" spc="-10" dirty="0">
                <a:latin typeface="+mj-lt"/>
                <a:cs typeface="Calibri"/>
              </a:rPr>
              <a:t>reciben</a:t>
            </a:r>
            <a:r>
              <a:rPr sz="1800" spc="25" dirty="0">
                <a:latin typeface="+mj-lt"/>
                <a:cs typeface="Calibri"/>
              </a:rPr>
              <a:t> </a:t>
            </a:r>
            <a:r>
              <a:rPr sz="1800" dirty="0">
                <a:latin typeface="+mj-lt"/>
                <a:cs typeface="Calibri"/>
              </a:rPr>
              <a:t>a </a:t>
            </a:r>
            <a:r>
              <a:rPr sz="1800" spc="-15" dirty="0">
                <a:latin typeface="+mj-lt"/>
                <a:cs typeface="Calibri"/>
              </a:rPr>
              <a:t>través </a:t>
            </a:r>
            <a:r>
              <a:rPr sz="1800" spc="-5" dirty="0">
                <a:latin typeface="+mj-lt"/>
                <a:cs typeface="Calibri"/>
              </a:rPr>
              <a:t>de</a:t>
            </a:r>
            <a:r>
              <a:rPr sz="1800" spc="15" dirty="0">
                <a:latin typeface="+mj-lt"/>
                <a:cs typeface="Calibri"/>
              </a:rPr>
              <a:t> </a:t>
            </a:r>
            <a:r>
              <a:rPr sz="1800" spc="-5" dirty="0">
                <a:latin typeface="+mj-lt"/>
                <a:cs typeface="Calibri"/>
              </a:rPr>
              <a:t>los</a:t>
            </a:r>
            <a:r>
              <a:rPr sz="1800" dirty="0">
                <a:latin typeface="+mj-lt"/>
                <a:cs typeface="Calibri"/>
              </a:rPr>
              <a:t> </a:t>
            </a:r>
            <a:r>
              <a:rPr sz="1800" spc="-15" dirty="0">
                <a:latin typeface="+mj-lt"/>
                <a:cs typeface="Calibri"/>
              </a:rPr>
              <a:t>diferentes</a:t>
            </a:r>
            <a:r>
              <a:rPr sz="1800" spc="20" dirty="0">
                <a:latin typeface="+mj-lt"/>
                <a:cs typeface="Calibri"/>
              </a:rPr>
              <a:t> </a:t>
            </a:r>
            <a:r>
              <a:rPr sz="1800" spc="-5" dirty="0">
                <a:latin typeface="+mj-lt"/>
                <a:cs typeface="Calibri"/>
              </a:rPr>
              <a:t>canales</a:t>
            </a:r>
            <a:r>
              <a:rPr sz="1800" spc="5" dirty="0">
                <a:latin typeface="+mj-lt"/>
                <a:cs typeface="Calibri"/>
              </a:rPr>
              <a:t> </a:t>
            </a:r>
            <a:r>
              <a:rPr sz="1800" spc="-5" dirty="0">
                <a:latin typeface="+mj-lt"/>
                <a:cs typeface="Calibri"/>
              </a:rPr>
              <a:t>de</a:t>
            </a:r>
            <a:r>
              <a:rPr sz="1800" spc="5" dirty="0">
                <a:latin typeface="+mj-lt"/>
                <a:cs typeface="Calibri"/>
              </a:rPr>
              <a:t> </a:t>
            </a:r>
            <a:r>
              <a:rPr sz="1800" spc="-10" dirty="0">
                <a:latin typeface="+mj-lt"/>
                <a:cs typeface="Calibri"/>
              </a:rPr>
              <a:t>atención”;</a:t>
            </a:r>
            <a:endParaRPr sz="1800" dirty="0">
              <a:latin typeface="+mj-lt"/>
              <a:cs typeface="Calibri"/>
            </a:endParaRPr>
          </a:p>
        </p:txBody>
      </p:sp>
      <p:pic>
        <p:nvPicPr>
          <p:cNvPr id="6" name="object 6"/>
          <p:cNvPicPr/>
          <p:nvPr/>
        </p:nvPicPr>
        <p:blipFill>
          <a:blip r:embed="rId2" cstate="print"/>
          <a:srcRect l="2002" t="6477" r="2178"/>
          <a:stretch>
            <a:fillRect/>
          </a:stretch>
        </p:blipFill>
        <p:spPr>
          <a:xfrm>
            <a:off x="2438400" y="2483545"/>
            <a:ext cx="6705600" cy="289369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14527" y="332189"/>
            <a:ext cx="3855720" cy="360680"/>
          </a:xfrm>
          <a:prstGeom prst="rect">
            <a:avLst/>
          </a:prstGeom>
        </p:spPr>
        <p:txBody>
          <a:bodyPr vert="horz" wrap="square" lIns="0" tIns="12065" rIns="0" bIns="0" rtlCol="0">
            <a:spAutoFit/>
          </a:bodyPr>
          <a:lstStyle/>
          <a:p>
            <a:pPr marL="12700">
              <a:lnSpc>
                <a:spcPct val="100000"/>
              </a:lnSpc>
              <a:spcBef>
                <a:spcPts val="95"/>
              </a:spcBef>
            </a:pPr>
            <a:r>
              <a:rPr sz="2200" spc="-165" dirty="0">
                <a:solidFill>
                  <a:srgbClr val="000000"/>
                </a:solidFill>
              </a:rPr>
              <a:t>4.</a:t>
            </a:r>
            <a:r>
              <a:rPr sz="2200" spc="-135" dirty="0">
                <a:solidFill>
                  <a:srgbClr val="000000"/>
                </a:solidFill>
              </a:rPr>
              <a:t> </a:t>
            </a:r>
            <a:r>
              <a:rPr sz="2200" spc="-45" dirty="0">
                <a:solidFill>
                  <a:srgbClr val="000000"/>
                </a:solidFill>
              </a:rPr>
              <a:t>CA</a:t>
            </a:r>
            <a:r>
              <a:rPr sz="2200" spc="-60" dirty="0">
                <a:solidFill>
                  <a:srgbClr val="000000"/>
                </a:solidFill>
              </a:rPr>
              <a:t>N</a:t>
            </a:r>
            <a:r>
              <a:rPr sz="2200" spc="-90" dirty="0">
                <a:solidFill>
                  <a:srgbClr val="000000"/>
                </a:solidFill>
              </a:rPr>
              <a:t>ALES</a:t>
            </a:r>
            <a:r>
              <a:rPr sz="2200" spc="-120" dirty="0">
                <a:solidFill>
                  <a:srgbClr val="000000"/>
                </a:solidFill>
              </a:rPr>
              <a:t> </a:t>
            </a:r>
            <a:r>
              <a:rPr sz="2200" spc="-25" dirty="0">
                <a:solidFill>
                  <a:srgbClr val="000000"/>
                </a:solidFill>
              </a:rPr>
              <a:t>DE</a:t>
            </a:r>
            <a:r>
              <a:rPr sz="2200" spc="-150" dirty="0">
                <a:solidFill>
                  <a:srgbClr val="000000"/>
                </a:solidFill>
              </a:rPr>
              <a:t> ATENC</a:t>
            </a:r>
            <a:r>
              <a:rPr sz="2200" spc="-125" dirty="0">
                <a:solidFill>
                  <a:srgbClr val="000000"/>
                </a:solidFill>
              </a:rPr>
              <a:t>I</a:t>
            </a:r>
            <a:r>
              <a:rPr sz="2200" spc="-55" dirty="0">
                <a:solidFill>
                  <a:srgbClr val="000000"/>
                </a:solidFill>
              </a:rPr>
              <a:t>ÓN</a:t>
            </a:r>
            <a:endParaRPr sz="2200" dirty="0"/>
          </a:p>
        </p:txBody>
      </p:sp>
      <p:sp>
        <p:nvSpPr>
          <p:cNvPr id="4" name="object 4"/>
          <p:cNvSpPr/>
          <p:nvPr/>
        </p:nvSpPr>
        <p:spPr>
          <a:xfrm flipV="1">
            <a:off x="414527" y="692869"/>
            <a:ext cx="4005073"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graphicFrame>
        <p:nvGraphicFramePr>
          <p:cNvPr id="5" name="object 5"/>
          <p:cNvGraphicFramePr>
            <a:graphicFrameLocks noGrp="1"/>
          </p:cNvGraphicFramePr>
          <p:nvPr>
            <p:extLst>
              <p:ext uri="{D42A27DB-BD31-4B8C-83A1-F6EECF244321}">
                <p14:modId xmlns:p14="http://schemas.microsoft.com/office/powerpoint/2010/main" val="676629386"/>
              </p:ext>
            </p:extLst>
          </p:nvPr>
        </p:nvGraphicFramePr>
        <p:xfrm>
          <a:off x="414527" y="1237656"/>
          <a:ext cx="11258549" cy="4142808"/>
        </p:xfrm>
        <a:graphic>
          <a:graphicData uri="http://schemas.openxmlformats.org/drawingml/2006/table">
            <a:tbl>
              <a:tblPr firstRow="1" bandRow="1">
                <a:tableStyleId>{2D5ABB26-0587-4C30-8999-92F81FD0307C}</a:tableStyleId>
              </a:tblPr>
              <a:tblGrid>
                <a:gridCol w="1871473">
                  <a:extLst>
                    <a:ext uri="{9D8B030D-6E8A-4147-A177-3AD203B41FA5}">
                      <a16:colId xmlns:a16="http://schemas.microsoft.com/office/drawing/2014/main" val="20000"/>
                    </a:ext>
                  </a:extLst>
                </a:gridCol>
                <a:gridCol w="2341752">
                  <a:extLst>
                    <a:ext uri="{9D8B030D-6E8A-4147-A177-3AD203B41FA5}">
                      <a16:colId xmlns:a16="http://schemas.microsoft.com/office/drawing/2014/main" val="20001"/>
                    </a:ext>
                  </a:extLst>
                </a:gridCol>
                <a:gridCol w="2655570">
                  <a:extLst>
                    <a:ext uri="{9D8B030D-6E8A-4147-A177-3AD203B41FA5}">
                      <a16:colId xmlns:a16="http://schemas.microsoft.com/office/drawing/2014/main" val="20002"/>
                    </a:ext>
                  </a:extLst>
                </a:gridCol>
                <a:gridCol w="1205865">
                  <a:extLst>
                    <a:ext uri="{9D8B030D-6E8A-4147-A177-3AD203B41FA5}">
                      <a16:colId xmlns:a16="http://schemas.microsoft.com/office/drawing/2014/main" val="20003"/>
                    </a:ext>
                  </a:extLst>
                </a:gridCol>
                <a:gridCol w="3183889">
                  <a:extLst>
                    <a:ext uri="{9D8B030D-6E8A-4147-A177-3AD203B41FA5}">
                      <a16:colId xmlns:a16="http://schemas.microsoft.com/office/drawing/2014/main" val="20004"/>
                    </a:ext>
                  </a:extLst>
                </a:gridCol>
              </a:tblGrid>
              <a:tr h="455325">
                <a:tc>
                  <a:txBody>
                    <a:bodyPr/>
                    <a:lstStyle/>
                    <a:p>
                      <a:pPr marR="24130" algn="ctr">
                        <a:lnSpc>
                          <a:spcPct val="100000"/>
                        </a:lnSpc>
                        <a:spcBef>
                          <a:spcPts val="869"/>
                        </a:spcBef>
                      </a:pPr>
                      <a:r>
                        <a:rPr sz="1250" b="1" spc="140" dirty="0">
                          <a:solidFill>
                            <a:srgbClr val="FFFFFF"/>
                          </a:solidFill>
                          <a:latin typeface="Calibri"/>
                          <a:cs typeface="Calibri"/>
                        </a:rPr>
                        <a:t>Canal</a:t>
                      </a:r>
                      <a:endParaRPr sz="1250" dirty="0">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37870">
                        <a:lnSpc>
                          <a:spcPct val="100000"/>
                        </a:lnSpc>
                        <a:spcBef>
                          <a:spcPts val="869"/>
                        </a:spcBef>
                      </a:pPr>
                      <a:r>
                        <a:rPr sz="1250" b="1" spc="180" dirty="0">
                          <a:solidFill>
                            <a:srgbClr val="FFFFFF"/>
                          </a:solidFill>
                          <a:latin typeface="Calibri"/>
                          <a:cs typeface="Calibri"/>
                        </a:rPr>
                        <a:t>Mecanismo</a:t>
                      </a:r>
                      <a:endParaRPr sz="1250" dirty="0">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algn="ctr">
                        <a:lnSpc>
                          <a:spcPct val="100000"/>
                        </a:lnSpc>
                        <a:spcBef>
                          <a:spcPts val="869"/>
                        </a:spcBef>
                      </a:pPr>
                      <a:r>
                        <a:rPr sz="1250" b="1" spc="150" dirty="0">
                          <a:solidFill>
                            <a:srgbClr val="FFFFFF"/>
                          </a:solidFill>
                          <a:latin typeface="Calibri"/>
                          <a:cs typeface="Calibri"/>
                        </a:rPr>
                        <a:t>Ubicación</a:t>
                      </a:r>
                      <a:endParaRPr sz="1250" dirty="0">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182245">
                        <a:lnSpc>
                          <a:spcPct val="100000"/>
                        </a:lnSpc>
                        <a:spcBef>
                          <a:spcPts val="869"/>
                        </a:spcBef>
                      </a:pPr>
                      <a:r>
                        <a:rPr sz="1250" b="1" spc="160" dirty="0">
                          <a:solidFill>
                            <a:srgbClr val="FFFFFF"/>
                          </a:solidFill>
                          <a:latin typeface="Calibri"/>
                          <a:cs typeface="Calibri"/>
                        </a:rPr>
                        <a:t>Municipio</a:t>
                      </a:r>
                      <a:endParaRPr sz="1250" dirty="0">
                        <a:latin typeface="Calibri"/>
                        <a:cs typeface="Calibri"/>
                      </a:endParaRPr>
                    </a:p>
                  </a:txBody>
                  <a:tcPr marL="0" marR="0" marT="110489" marB="0">
                    <a:lnB w="12700">
                      <a:solidFill>
                        <a:srgbClr val="000000"/>
                      </a:solidFill>
                      <a:prstDash val="solid"/>
                    </a:lnB>
                    <a:solidFill>
                      <a:schemeClr val="tx2">
                        <a:lumMod val="40000"/>
                        <a:lumOff val="60000"/>
                      </a:schemeClr>
                    </a:solidFill>
                  </a:tcPr>
                </a:tc>
                <a:tc>
                  <a:txBody>
                    <a:bodyPr/>
                    <a:lstStyle/>
                    <a:p>
                      <a:pPr marL="751205">
                        <a:lnSpc>
                          <a:spcPct val="100000"/>
                        </a:lnSpc>
                        <a:spcBef>
                          <a:spcPts val="869"/>
                        </a:spcBef>
                      </a:pPr>
                      <a:r>
                        <a:rPr sz="1250" b="1" spc="135" dirty="0">
                          <a:solidFill>
                            <a:srgbClr val="FFFFFF"/>
                          </a:solidFill>
                          <a:latin typeface="Calibri"/>
                          <a:cs typeface="Calibri"/>
                        </a:rPr>
                        <a:t>Horario</a:t>
                      </a:r>
                      <a:r>
                        <a:rPr sz="1250" b="1" dirty="0">
                          <a:solidFill>
                            <a:srgbClr val="FFFFFF"/>
                          </a:solidFill>
                          <a:latin typeface="Calibri"/>
                          <a:cs typeface="Calibri"/>
                        </a:rPr>
                        <a:t> </a:t>
                      </a:r>
                      <a:r>
                        <a:rPr sz="1250" b="1" spc="175" dirty="0">
                          <a:solidFill>
                            <a:srgbClr val="FFFFFF"/>
                          </a:solidFill>
                          <a:latin typeface="Calibri"/>
                          <a:cs typeface="Calibri"/>
                        </a:rPr>
                        <a:t>de</a:t>
                      </a:r>
                      <a:r>
                        <a:rPr sz="1250" b="1" spc="50" dirty="0">
                          <a:solidFill>
                            <a:srgbClr val="FFFFFF"/>
                          </a:solidFill>
                          <a:latin typeface="Calibri"/>
                          <a:cs typeface="Calibri"/>
                        </a:rPr>
                        <a:t> </a:t>
                      </a:r>
                      <a:r>
                        <a:rPr sz="1250" b="1" spc="160" dirty="0">
                          <a:solidFill>
                            <a:srgbClr val="FFFFFF"/>
                          </a:solidFill>
                          <a:latin typeface="Calibri"/>
                          <a:cs typeface="Calibri"/>
                        </a:rPr>
                        <a:t>Atención</a:t>
                      </a:r>
                      <a:endParaRPr sz="1250" dirty="0">
                        <a:latin typeface="Calibri"/>
                        <a:cs typeface="Calibri"/>
                      </a:endParaRPr>
                    </a:p>
                  </a:txBody>
                  <a:tcPr marL="0" marR="0" marT="110489" marB="0">
                    <a:lnB w="12700">
                      <a:solidFill>
                        <a:srgbClr val="000000"/>
                      </a:solidFill>
                      <a:prstDash val="solid"/>
                    </a:lnB>
                    <a:solidFill>
                      <a:schemeClr val="tx2">
                        <a:lumMod val="40000"/>
                        <a:lumOff val="60000"/>
                      </a:schemeClr>
                    </a:solidFill>
                  </a:tcPr>
                </a:tc>
                <a:extLst>
                  <a:ext uri="{0D108BD9-81ED-4DB2-BD59-A6C34878D82A}">
                    <a16:rowId xmlns:a16="http://schemas.microsoft.com/office/drawing/2014/main" val="10000"/>
                  </a:ext>
                </a:extLst>
              </a:tr>
              <a:tr h="670569">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950" dirty="0">
                        <a:latin typeface="Times New Roman"/>
                        <a:cs typeface="Times New Roman"/>
                      </a:endParaRPr>
                    </a:p>
                    <a:p>
                      <a:pPr marL="60325">
                        <a:lnSpc>
                          <a:spcPct val="100000"/>
                        </a:lnSpc>
                      </a:pPr>
                      <a:r>
                        <a:rPr sz="1250" b="1" spc="160" dirty="0">
                          <a:solidFill>
                            <a:srgbClr val="FFFFFF"/>
                          </a:solidFill>
                          <a:latin typeface="Calibri"/>
                          <a:cs typeface="Calibri"/>
                        </a:rPr>
                        <a:t>Atención</a:t>
                      </a:r>
                      <a:r>
                        <a:rPr sz="1250" b="1" spc="-5" dirty="0">
                          <a:solidFill>
                            <a:srgbClr val="FFFFFF"/>
                          </a:solidFill>
                          <a:latin typeface="Calibri"/>
                          <a:cs typeface="Calibri"/>
                        </a:rPr>
                        <a:t> </a:t>
                      </a:r>
                      <a:r>
                        <a:rPr sz="1250" b="1" spc="145" dirty="0">
                          <a:solidFill>
                            <a:srgbClr val="FFFFFF"/>
                          </a:solidFill>
                          <a:latin typeface="Calibri"/>
                          <a:cs typeface="Calibri"/>
                        </a:rPr>
                        <a:t>presencial</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250" dirty="0">
                        <a:latin typeface="Times New Roman"/>
                        <a:cs typeface="Times New Roman"/>
                      </a:endParaRPr>
                    </a:p>
                    <a:p>
                      <a:pPr marL="33655" marR="46355">
                        <a:lnSpc>
                          <a:spcPct val="112999"/>
                        </a:lnSpc>
                      </a:pPr>
                      <a:r>
                        <a:rPr sz="1250" spc="170" dirty="0">
                          <a:latin typeface="Calibri"/>
                          <a:cs typeface="Calibri"/>
                        </a:rPr>
                        <a:t>Atención</a:t>
                      </a:r>
                      <a:r>
                        <a:rPr sz="1250" spc="35" dirty="0">
                          <a:latin typeface="Calibri"/>
                          <a:cs typeface="Calibri"/>
                        </a:rPr>
                        <a:t> </a:t>
                      </a:r>
                      <a:r>
                        <a:rPr sz="1250" spc="155" dirty="0">
                          <a:latin typeface="Calibri"/>
                          <a:cs typeface="Calibri"/>
                        </a:rPr>
                        <a:t>personal</a:t>
                      </a:r>
                      <a:r>
                        <a:rPr sz="1250" spc="85" dirty="0">
                          <a:latin typeface="Calibri"/>
                          <a:cs typeface="Calibri"/>
                        </a:rPr>
                        <a:t> </a:t>
                      </a:r>
                      <a:r>
                        <a:rPr sz="1250" spc="155" dirty="0">
                          <a:latin typeface="Calibri"/>
                          <a:cs typeface="Calibri"/>
                        </a:rPr>
                        <a:t>y</a:t>
                      </a:r>
                      <a:r>
                        <a:rPr sz="1250" spc="45" dirty="0">
                          <a:latin typeface="Calibri"/>
                          <a:cs typeface="Calibri"/>
                        </a:rPr>
                        <a:t> </a:t>
                      </a:r>
                      <a:r>
                        <a:rPr sz="1250" spc="165" dirty="0">
                          <a:latin typeface="Calibri"/>
                          <a:cs typeface="Calibri"/>
                        </a:rPr>
                        <a:t>a</a:t>
                      </a:r>
                      <a:r>
                        <a:rPr sz="1250" spc="10" dirty="0">
                          <a:latin typeface="Calibri"/>
                          <a:cs typeface="Calibri"/>
                        </a:rPr>
                        <a:t> </a:t>
                      </a:r>
                      <a:r>
                        <a:rPr sz="1250" spc="145" dirty="0">
                          <a:latin typeface="Calibri"/>
                          <a:cs typeface="Calibri"/>
                        </a:rPr>
                        <a:t>través </a:t>
                      </a:r>
                      <a:r>
                        <a:rPr sz="1250" spc="-265" dirty="0">
                          <a:latin typeface="Calibri"/>
                          <a:cs typeface="Calibri"/>
                        </a:rPr>
                        <a:t> </a:t>
                      </a:r>
                      <a:r>
                        <a:rPr sz="1250" spc="180" dirty="0">
                          <a:latin typeface="Calibri"/>
                          <a:cs typeface="Calibri"/>
                        </a:rPr>
                        <a:t>de</a:t>
                      </a:r>
                      <a:r>
                        <a:rPr sz="1250" spc="85" dirty="0">
                          <a:latin typeface="Calibri"/>
                          <a:cs typeface="Calibri"/>
                        </a:rPr>
                        <a:t> </a:t>
                      </a:r>
                      <a:r>
                        <a:rPr sz="1250" spc="160" dirty="0">
                          <a:latin typeface="Calibri"/>
                          <a:cs typeface="Calibri"/>
                        </a:rPr>
                        <a:t>correspondencia</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marR="198120">
                        <a:lnSpc>
                          <a:spcPct val="113100"/>
                        </a:lnSpc>
                        <a:spcBef>
                          <a:spcPts val="60"/>
                        </a:spcBef>
                      </a:pPr>
                      <a:r>
                        <a:rPr sz="1250" spc="150" dirty="0">
                          <a:latin typeface="Calibri"/>
                          <a:cs typeface="Calibri"/>
                        </a:rPr>
                        <a:t>Calle</a:t>
                      </a:r>
                      <a:r>
                        <a:rPr sz="1250" spc="80" dirty="0">
                          <a:latin typeface="Calibri"/>
                          <a:cs typeface="Calibri"/>
                        </a:rPr>
                        <a:t> </a:t>
                      </a:r>
                      <a:r>
                        <a:rPr sz="1250" spc="140" dirty="0">
                          <a:latin typeface="Calibri"/>
                          <a:cs typeface="Calibri"/>
                        </a:rPr>
                        <a:t>36</a:t>
                      </a:r>
                      <a:r>
                        <a:rPr sz="1250" spc="-35" dirty="0">
                          <a:latin typeface="Calibri"/>
                          <a:cs typeface="Calibri"/>
                        </a:rPr>
                        <a:t> </a:t>
                      </a:r>
                      <a:r>
                        <a:rPr sz="1250" spc="175" dirty="0">
                          <a:latin typeface="Calibri"/>
                          <a:cs typeface="Calibri"/>
                        </a:rPr>
                        <a:t>No.</a:t>
                      </a:r>
                      <a:r>
                        <a:rPr sz="1250" spc="45" dirty="0">
                          <a:latin typeface="Calibri"/>
                          <a:cs typeface="Calibri"/>
                        </a:rPr>
                        <a:t> </a:t>
                      </a:r>
                      <a:r>
                        <a:rPr sz="1250" spc="130" dirty="0">
                          <a:latin typeface="Calibri"/>
                          <a:cs typeface="Calibri"/>
                        </a:rPr>
                        <a:t>31-39</a:t>
                      </a:r>
                      <a:r>
                        <a:rPr sz="1250" spc="-35" dirty="0">
                          <a:latin typeface="Calibri"/>
                          <a:cs typeface="Calibri"/>
                        </a:rPr>
                        <a:t> </a:t>
                      </a:r>
                      <a:r>
                        <a:rPr sz="1250" spc="150" dirty="0">
                          <a:latin typeface="Calibri"/>
                          <a:cs typeface="Calibri"/>
                        </a:rPr>
                        <a:t>oficina</a:t>
                      </a:r>
                      <a:r>
                        <a:rPr sz="1250" spc="10" dirty="0">
                          <a:latin typeface="Calibri"/>
                          <a:cs typeface="Calibri"/>
                        </a:rPr>
                        <a:t> </a:t>
                      </a:r>
                      <a:r>
                        <a:rPr sz="1250" spc="130" dirty="0">
                          <a:latin typeface="Calibri"/>
                          <a:cs typeface="Calibri"/>
                        </a:rPr>
                        <a:t>131 </a:t>
                      </a:r>
                      <a:r>
                        <a:rPr sz="1250" spc="-270" dirty="0">
                          <a:latin typeface="Calibri"/>
                          <a:cs typeface="Calibri"/>
                        </a:rPr>
                        <a:t> </a:t>
                      </a:r>
                      <a:r>
                        <a:rPr sz="1250" spc="160" dirty="0">
                          <a:latin typeface="Calibri"/>
                          <a:cs typeface="Calibri"/>
                        </a:rPr>
                        <a:t>Centro </a:t>
                      </a:r>
                      <a:r>
                        <a:rPr sz="1250" spc="150" dirty="0">
                          <a:latin typeface="Calibri"/>
                          <a:cs typeface="Calibri"/>
                        </a:rPr>
                        <a:t>Empresarial </a:t>
                      </a:r>
                      <a:r>
                        <a:rPr sz="1250" spc="155" dirty="0">
                          <a:latin typeface="Calibri"/>
                          <a:cs typeface="Calibri"/>
                        </a:rPr>
                        <a:t> </a:t>
                      </a:r>
                      <a:r>
                        <a:rPr sz="1250" spc="165" dirty="0">
                          <a:latin typeface="Calibri"/>
                          <a:cs typeface="Calibri"/>
                        </a:rPr>
                        <a:t>Chicamocha</a:t>
                      </a:r>
                      <a:endParaRPr sz="1250" dirty="0">
                        <a:latin typeface="Calibri"/>
                        <a:cs typeface="Calibri"/>
                      </a:endParaRPr>
                    </a:p>
                  </a:txBody>
                  <a:tcPr marL="0" marR="0" marT="762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marL="33655">
                        <a:lnSpc>
                          <a:spcPct val="100000"/>
                        </a:lnSpc>
                        <a:spcBef>
                          <a:spcPts val="890"/>
                        </a:spcBef>
                      </a:pPr>
                      <a:r>
                        <a:rPr sz="1250" spc="160" dirty="0">
                          <a:latin typeface="Calibri"/>
                          <a:cs typeface="Calibri"/>
                        </a:rPr>
                        <a:t>Bucaramanga</a:t>
                      </a:r>
                      <a:endParaRPr sz="125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25"/>
                        </a:spcBef>
                      </a:pPr>
                      <a:endParaRPr sz="1500">
                        <a:latin typeface="Times New Roman"/>
                        <a:cs typeface="Times New Roman"/>
                      </a:endParaRPr>
                    </a:p>
                    <a:p>
                      <a:pPr marL="33655" marR="88265">
                        <a:lnSpc>
                          <a:spcPct val="113199"/>
                        </a:lnSpc>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5" dirty="0">
                          <a:latin typeface="Calibri"/>
                          <a:cs typeface="Calibri"/>
                        </a:rPr>
                        <a:t> </a:t>
                      </a:r>
                      <a:r>
                        <a:rPr sz="1250" spc="165" dirty="0">
                          <a:latin typeface="Calibri"/>
                          <a:cs typeface="Calibri"/>
                        </a:rPr>
                        <a:t>viernes</a:t>
                      </a:r>
                      <a:r>
                        <a:rPr sz="1250" spc="40" dirty="0">
                          <a:latin typeface="Calibri"/>
                          <a:cs typeface="Calibri"/>
                        </a:rPr>
                        <a:t> </a:t>
                      </a:r>
                      <a:r>
                        <a:rPr sz="1250" spc="180" dirty="0">
                          <a:latin typeface="Calibri"/>
                          <a:cs typeface="Calibri"/>
                        </a:rPr>
                        <a:t>de</a:t>
                      </a:r>
                      <a:r>
                        <a:rPr sz="1250" spc="90" dirty="0">
                          <a:latin typeface="Calibri"/>
                          <a:cs typeface="Calibri"/>
                        </a:rPr>
                        <a:t> </a:t>
                      </a:r>
                      <a:r>
                        <a:rPr sz="1250" spc="140" dirty="0">
                          <a:latin typeface="Calibri"/>
                          <a:cs typeface="Calibri"/>
                        </a:rPr>
                        <a:t>8:00am</a:t>
                      </a:r>
                      <a:r>
                        <a:rPr sz="1250" spc="30" dirty="0">
                          <a:latin typeface="Calibri"/>
                          <a:cs typeface="Calibri"/>
                        </a:rPr>
                        <a:t> </a:t>
                      </a:r>
                      <a:r>
                        <a:rPr sz="1250" spc="165" dirty="0">
                          <a:latin typeface="Calibri"/>
                          <a:cs typeface="Calibri"/>
                        </a:rPr>
                        <a:t>a</a:t>
                      </a:r>
                      <a:r>
                        <a:rPr sz="1250" spc="15" dirty="0">
                          <a:latin typeface="Calibri"/>
                          <a:cs typeface="Calibri"/>
                        </a:rPr>
                        <a:t> </a:t>
                      </a:r>
                      <a:r>
                        <a:rPr sz="1250" spc="130" dirty="0">
                          <a:latin typeface="Calibri"/>
                          <a:cs typeface="Calibri"/>
                        </a:rPr>
                        <a:t>12:00m</a:t>
                      </a:r>
                      <a:r>
                        <a:rPr sz="1250" spc="30" dirty="0">
                          <a:latin typeface="Calibri"/>
                          <a:cs typeface="Calibri"/>
                        </a:rPr>
                        <a:t> </a:t>
                      </a:r>
                      <a:r>
                        <a:rPr sz="1250" spc="155" dirty="0">
                          <a:latin typeface="Calibri"/>
                          <a:cs typeface="Calibri"/>
                        </a:rPr>
                        <a:t>y </a:t>
                      </a:r>
                      <a:r>
                        <a:rPr sz="1250" spc="-265" dirty="0">
                          <a:latin typeface="Calibri"/>
                          <a:cs typeface="Calibri"/>
                        </a:rPr>
                        <a:t> </a:t>
                      </a:r>
                      <a:r>
                        <a:rPr sz="1250" spc="180" dirty="0">
                          <a:latin typeface="Calibri"/>
                          <a:cs typeface="Calibri"/>
                        </a:rPr>
                        <a:t>de</a:t>
                      </a:r>
                      <a:r>
                        <a:rPr sz="1250" spc="85" dirty="0">
                          <a:latin typeface="Calibri"/>
                          <a:cs typeface="Calibri"/>
                        </a:rPr>
                        <a:t> </a:t>
                      </a:r>
                      <a:r>
                        <a:rPr sz="1250" spc="145" dirty="0">
                          <a:latin typeface="Calibri"/>
                          <a:cs typeface="Calibri"/>
                        </a:rPr>
                        <a:t>2:00pm</a:t>
                      </a:r>
                      <a:r>
                        <a:rPr sz="1250" spc="35" dirty="0">
                          <a:latin typeface="Calibri"/>
                          <a:cs typeface="Calibri"/>
                        </a:rPr>
                        <a:t> </a:t>
                      </a:r>
                      <a:r>
                        <a:rPr sz="1250" spc="165" dirty="0">
                          <a:latin typeface="Calibri"/>
                          <a:cs typeface="Calibri"/>
                        </a:rPr>
                        <a:t>a</a:t>
                      </a:r>
                      <a:r>
                        <a:rPr sz="1250" spc="15" dirty="0">
                          <a:latin typeface="Calibri"/>
                          <a:cs typeface="Calibri"/>
                        </a:rPr>
                        <a:t> </a:t>
                      </a:r>
                      <a:r>
                        <a:rPr sz="1250" spc="145" dirty="0">
                          <a:latin typeface="Calibri"/>
                          <a:cs typeface="Calibri"/>
                        </a:rPr>
                        <a:t>5:00pm</a:t>
                      </a:r>
                      <a:endParaRPr sz="1250">
                        <a:latin typeface="Calibri"/>
                        <a:cs typeface="Calibri"/>
                      </a:endParaRPr>
                    </a:p>
                  </a:txBody>
                  <a:tcPr marL="0" marR="0" marT="317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1"/>
                  </a:ext>
                </a:extLst>
              </a:tr>
              <a:tr h="43093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40" dirty="0">
                          <a:latin typeface="Calibri"/>
                          <a:cs typeface="Calibri"/>
                        </a:rPr>
                        <a:t>Carrera</a:t>
                      </a:r>
                      <a:r>
                        <a:rPr sz="1250" dirty="0">
                          <a:latin typeface="Calibri"/>
                          <a:cs typeface="Calibri"/>
                        </a:rPr>
                        <a:t> </a:t>
                      </a:r>
                      <a:r>
                        <a:rPr sz="1250" spc="155" dirty="0">
                          <a:latin typeface="Calibri"/>
                          <a:cs typeface="Calibri"/>
                        </a:rPr>
                        <a:t>5A</a:t>
                      </a:r>
                      <a:r>
                        <a:rPr sz="1250" spc="50" dirty="0">
                          <a:latin typeface="Calibri"/>
                          <a:cs typeface="Calibri"/>
                        </a:rPr>
                        <a:t> </a:t>
                      </a:r>
                      <a:r>
                        <a:rPr sz="1250" spc="175" dirty="0">
                          <a:latin typeface="Calibri"/>
                          <a:cs typeface="Calibri"/>
                        </a:rPr>
                        <a:t>No.</a:t>
                      </a:r>
                      <a:r>
                        <a:rPr sz="1250" spc="40" dirty="0">
                          <a:latin typeface="Calibri"/>
                          <a:cs typeface="Calibri"/>
                        </a:rPr>
                        <a:t> </a:t>
                      </a:r>
                      <a:r>
                        <a:rPr sz="1250" spc="135" dirty="0">
                          <a:latin typeface="Calibri"/>
                          <a:cs typeface="Calibri"/>
                        </a:rPr>
                        <a:t>1-41</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45" dirty="0">
                          <a:latin typeface="Calibri"/>
                          <a:cs typeface="Calibri"/>
                        </a:rPr>
                        <a:t>Los</a:t>
                      </a:r>
                      <a:r>
                        <a:rPr sz="1250" spc="5" dirty="0">
                          <a:latin typeface="Calibri"/>
                          <a:cs typeface="Calibri"/>
                        </a:rPr>
                        <a:t> </a:t>
                      </a:r>
                      <a:r>
                        <a:rPr sz="1250" spc="155" dirty="0">
                          <a:latin typeface="Calibri"/>
                          <a:cs typeface="Calibri"/>
                        </a:rPr>
                        <a:t>Santos</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35"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7:30am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35" dirty="0">
                          <a:latin typeface="Calibri"/>
                          <a:cs typeface="Calibri"/>
                        </a:rPr>
                        <a:t>12:30am</a:t>
                      </a:r>
                      <a:r>
                        <a:rPr sz="1250" spc="25" dirty="0">
                          <a:latin typeface="Calibri"/>
                          <a:cs typeface="Calibri"/>
                        </a:rPr>
                        <a:t> </a:t>
                      </a:r>
                      <a:r>
                        <a:rPr sz="1250" spc="155" dirty="0">
                          <a:latin typeface="Calibri"/>
                          <a:cs typeface="Calibri"/>
                        </a:rPr>
                        <a:t>y</a:t>
                      </a:r>
                      <a:endParaRPr sz="1250" dirty="0">
                        <a:latin typeface="Calibri"/>
                        <a:cs typeface="Calibri"/>
                      </a:endParaRPr>
                    </a:p>
                    <a:p>
                      <a:pPr marL="33655">
                        <a:lnSpc>
                          <a:spcPct val="100000"/>
                        </a:lnSpc>
                        <a:spcBef>
                          <a:spcPts val="195"/>
                        </a:spcBef>
                      </a:pPr>
                      <a:r>
                        <a:rPr sz="1250" spc="180" dirty="0">
                          <a:latin typeface="Calibri"/>
                          <a:cs typeface="Calibri"/>
                        </a:rPr>
                        <a:t>de</a:t>
                      </a:r>
                      <a:r>
                        <a:rPr sz="1250" spc="70" dirty="0">
                          <a:latin typeface="Calibri"/>
                          <a:cs typeface="Calibri"/>
                        </a:rPr>
                        <a:t> </a:t>
                      </a:r>
                      <a:r>
                        <a:rPr sz="1250" spc="145" dirty="0">
                          <a:latin typeface="Calibri"/>
                          <a:cs typeface="Calibri"/>
                        </a:rPr>
                        <a:t>2:00pm</a:t>
                      </a:r>
                      <a:r>
                        <a:rPr sz="1250" spc="20" dirty="0">
                          <a:latin typeface="Calibri"/>
                          <a:cs typeface="Calibri"/>
                        </a:rPr>
                        <a:t> </a:t>
                      </a:r>
                      <a:r>
                        <a:rPr sz="1250" spc="165" dirty="0">
                          <a:latin typeface="Calibri"/>
                          <a:cs typeface="Calibri"/>
                        </a:rPr>
                        <a:t>a</a:t>
                      </a:r>
                      <a:r>
                        <a:rPr sz="1250" dirty="0">
                          <a:latin typeface="Calibri"/>
                          <a:cs typeface="Calibri"/>
                        </a:rPr>
                        <a:t> </a:t>
                      </a:r>
                      <a:r>
                        <a:rPr sz="1250" spc="114" dirty="0">
                          <a:latin typeface="Calibri"/>
                          <a:cs typeface="Calibri"/>
                        </a:rPr>
                        <a:t>5:00p.</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2"/>
                  </a:ext>
                </a:extLst>
              </a:tr>
              <a:tr h="43093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50" dirty="0">
                          <a:latin typeface="Calibri"/>
                          <a:cs typeface="Calibri"/>
                        </a:rPr>
                        <a:t>Calle</a:t>
                      </a:r>
                      <a:r>
                        <a:rPr sz="1250" spc="80" dirty="0">
                          <a:latin typeface="Calibri"/>
                          <a:cs typeface="Calibri"/>
                        </a:rPr>
                        <a:t> </a:t>
                      </a:r>
                      <a:r>
                        <a:rPr sz="1250" spc="175" dirty="0">
                          <a:latin typeface="Calibri"/>
                          <a:cs typeface="Calibri"/>
                        </a:rPr>
                        <a:t>3</a:t>
                      </a:r>
                      <a:r>
                        <a:rPr sz="1250" spc="-30" dirty="0">
                          <a:latin typeface="Calibri"/>
                          <a:cs typeface="Calibri"/>
                        </a:rPr>
                        <a:t> </a:t>
                      </a:r>
                      <a:r>
                        <a:rPr sz="1250" spc="175" dirty="0">
                          <a:latin typeface="Calibri"/>
                          <a:cs typeface="Calibri"/>
                        </a:rPr>
                        <a:t>No.</a:t>
                      </a:r>
                      <a:r>
                        <a:rPr sz="1250" spc="50" dirty="0">
                          <a:latin typeface="Calibri"/>
                          <a:cs typeface="Calibri"/>
                        </a:rPr>
                        <a:t> </a:t>
                      </a:r>
                      <a:r>
                        <a:rPr sz="1250" spc="135" dirty="0">
                          <a:latin typeface="Calibri"/>
                          <a:cs typeface="Calibri"/>
                        </a:rPr>
                        <a:t>3-58</a:t>
                      </a:r>
                      <a:r>
                        <a:rPr sz="1250" spc="-35" dirty="0">
                          <a:latin typeface="Calibri"/>
                          <a:cs typeface="Calibri"/>
                        </a:rPr>
                        <a:t> </a:t>
                      </a:r>
                      <a:r>
                        <a:rPr sz="1250" spc="160" dirty="0">
                          <a:latin typeface="Calibri"/>
                          <a:cs typeface="Calibri"/>
                        </a:rPr>
                        <a:t>Centro</a:t>
                      </a:r>
                      <a:r>
                        <a:rPr sz="1250" spc="35" dirty="0">
                          <a:latin typeface="Calibri"/>
                          <a:cs typeface="Calibri"/>
                        </a:rPr>
                        <a:t> </a:t>
                      </a:r>
                      <a:r>
                        <a:rPr sz="1250" spc="160" dirty="0">
                          <a:latin typeface="Calibri"/>
                          <a:cs typeface="Calibri"/>
                        </a:rPr>
                        <a:t>Casa</a:t>
                      </a:r>
                      <a:r>
                        <a:rPr sz="1250" spc="10" dirty="0">
                          <a:latin typeface="Calibri"/>
                          <a:cs typeface="Calibri"/>
                        </a:rPr>
                        <a:t> </a:t>
                      </a:r>
                      <a:r>
                        <a:rPr sz="1250" spc="180" dirty="0">
                          <a:latin typeface="Calibri"/>
                          <a:cs typeface="Calibri"/>
                        </a:rPr>
                        <a:t>de</a:t>
                      </a:r>
                      <a:endParaRPr sz="1250" dirty="0">
                        <a:latin typeface="Calibri"/>
                        <a:cs typeface="Calibri"/>
                      </a:endParaRPr>
                    </a:p>
                    <a:p>
                      <a:pPr marL="33655">
                        <a:lnSpc>
                          <a:spcPct val="100000"/>
                        </a:lnSpc>
                        <a:spcBef>
                          <a:spcPts val="195"/>
                        </a:spcBef>
                      </a:pPr>
                      <a:r>
                        <a:rPr sz="1250" spc="150" dirty="0">
                          <a:latin typeface="Calibri"/>
                          <a:cs typeface="Calibri"/>
                        </a:rPr>
                        <a:t>Cultura</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45" dirty="0">
                          <a:latin typeface="Calibri"/>
                          <a:cs typeface="Calibri"/>
                        </a:rPr>
                        <a:t>Enciso</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7:00am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45" dirty="0">
                          <a:latin typeface="Calibri"/>
                          <a:cs typeface="Calibri"/>
                        </a:rPr>
                        <a:t>12:m</a:t>
                      </a:r>
                      <a:r>
                        <a:rPr sz="1250" spc="30" dirty="0">
                          <a:latin typeface="Calibri"/>
                          <a:cs typeface="Calibri"/>
                        </a:rPr>
                        <a:t> </a:t>
                      </a:r>
                      <a:r>
                        <a:rPr sz="1250" spc="155" dirty="0">
                          <a:latin typeface="Calibri"/>
                          <a:cs typeface="Calibri"/>
                        </a:rPr>
                        <a:t>y</a:t>
                      </a:r>
                      <a:r>
                        <a:rPr sz="1250" spc="50" dirty="0">
                          <a:latin typeface="Calibri"/>
                          <a:cs typeface="Calibri"/>
                        </a:rPr>
                        <a:t> </a:t>
                      </a:r>
                      <a:r>
                        <a:rPr sz="1250" spc="180" dirty="0">
                          <a:latin typeface="Calibri"/>
                          <a:cs typeface="Calibri"/>
                        </a:rPr>
                        <a:t>de</a:t>
                      </a:r>
                      <a:endParaRPr sz="1250" dirty="0">
                        <a:latin typeface="Calibri"/>
                        <a:cs typeface="Calibri"/>
                      </a:endParaRPr>
                    </a:p>
                    <a:p>
                      <a:pPr marL="33655">
                        <a:lnSpc>
                          <a:spcPct val="100000"/>
                        </a:lnSpc>
                        <a:spcBef>
                          <a:spcPts val="195"/>
                        </a:spcBef>
                      </a:pPr>
                      <a:r>
                        <a:rPr sz="1250" spc="145" dirty="0">
                          <a:latin typeface="Calibri"/>
                          <a:cs typeface="Calibri"/>
                        </a:rPr>
                        <a:t>2:00pm</a:t>
                      </a:r>
                      <a:r>
                        <a:rPr sz="1250" spc="15" dirty="0">
                          <a:latin typeface="Calibri"/>
                          <a:cs typeface="Calibri"/>
                        </a:rPr>
                        <a:t> </a:t>
                      </a:r>
                      <a:r>
                        <a:rPr sz="1250" spc="165" dirty="0">
                          <a:latin typeface="Calibri"/>
                          <a:cs typeface="Calibri"/>
                        </a:rPr>
                        <a:t>a</a:t>
                      </a:r>
                      <a:r>
                        <a:rPr sz="1250" dirty="0">
                          <a:latin typeface="Calibri"/>
                          <a:cs typeface="Calibri"/>
                        </a:rPr>
                        <a:t> </a:t>
                      </a:r>
                      <a:r>
                        <a:rPr sz="1250" spc="145" dirty="0">
                          <a:latin typeface="Calibri"/>
                          <a:cs typeface="Calibri"/>
                        </a:rPr>
                        <a:t>5:00pm</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3"/>
                  </a:ext>
                </a:extLst>
              </a:tr>
              <a:tr h="431296">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250" dirty="0">
                        <a:latin typeface="Times New Roman"/>
                        <a:cs typeface="Times New Roman"/>
                      </a:endParaRPr>
                    </a:p>
                    <a:p>
                      <a:pPr marL="60325">
                        <a:lnSpc>
                          <a:spcPct val="100000"/>
                        </a:lnSpc>
                      </a:pPr>
                      <a:r>
                        <a:rPr sz="1250" b="1" spc="160" dirty="0">
                          <a:solidFill>
                            <a:srgbClr val="FFFFFF"/>
                          </a:solidFill>
                          <a:latin typeface="Calibri"/>
                          <a:cs typeface="Calibri"/>
                        </a:rPr>
                        <a:t>Atención</a:t>
                      </a:r>
                      <a:r>
                        <a:rPr sz="1250" b="1" spc="5" dirty="0">
                          <a:solidFill>
                            <a:srgbClr val="FFFFFF"/>
                          </a:solidFill>
                          <a:latin typeface="Calibri"/>
                          <a:cs typeface="Calibri"/>
                        </a:rPr>
                        <a:t> </a:t>
                      </a:r>
                      <a:r>
                        <a:rPr sz="1250" b="1" spc="150" dirty="0">
                          <a:solidFill>
                            <a:srgbClr val="FFFFFF"/>
                          </a:solidFill>
                          <a:latin typeface="Calibri"/>
                          <a:cs typeface="Calibri"/>
                        </a:rPr>
                        <a:t>telefónica</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rowSpan="3">
                  <a:txBody>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250" dirty="0">
                        <a:latin typeface="Times New Roman"/>
                        <a:cs typeface="Times New Roman"/>
                      </a:endParaRPr>
                    </a:p>
                    <a:p>
                      <a:pPr marL="33655">
                        <a:lnSpc>
                          <a:spcPct val="100000"/>
                        </a:lnSpc>
                      </a:pPr>
                      <a:r>
                        <a:rPr sz="1250" spc="135" dirty="0">
                          <a:latin typeface="Calibri"/>
                          <a:cs typeface="Calibri"/>
                        </a:rPr>
                        <a:t>Líneas</a:t>
                      </a:r>
                      <a:r>
                        <a:rPr sz="1250" spc="35" dirty="0">
                          <a:latin typeface="Calibri"/>
                          <a:cs typeface="Calibri"/>
                        </a:rPr>
                        <a:t> </a:t>
                      </a:r>
                      <a:r>
                        <a:rPr sz="1250" spc="155" dirty="0">
                          <a:latin typeface="Calibri"/>
                          <a:cs typeface="Calibri"/>
                        </a:rPr>
                        <a:t>telefónicas</a:t>
                      </a:r>
                      <a:r>
                        <a:rPr sz="1250" spc="40" dirty="0">
                          <a:latin typeface="Calibri"/>
                          <a:cs typeface="Calibri"/>
                        </a:rPr>
                        <a:t> </a:t>
                      </a:r>
                      <a:r>
                        <a:rPr sz="1250" spc="190" dirty="0">
                          <a:latin typeface="Calibri"/>
                          <a:cs typeface="Calibri"/>
                        </a:rPr>
                        <a:t>ESANT</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a:latin typeface="Times New Roman"/>
                        <a:cs typeface="Times New Roman"/>
                      </a:endParaRPr>
                    </a:p>
                    <a:p>
                      <a:pPr marL="33655">
                        <a:lnSpc>
                          <a:spcPct val="100000"/>
                        </a:lnSpc>
                      </a:pPr>
                      <a:r>
                        <a:rPr sz="1250" spc="185" dirty="0">
                          <a:latin typeface="Calibri"/>
                          <a:cs typeface="Calibri"/>
                        </a:rPr>
                        <a:t>PBX</a:t>
                      </a:r>
                      <a:r>
                        <a:rPr sz="1250" spc="35" dirty="0">
                          <a:latin typeface="Calibri"/>
                          <a:cs typeface="Calibri"/>
                        </a:rPr>
                        <a:t> </a:t>
                      </a:r>
                      <a:r>
                        <a:rPr sz="1250" spc="120" dirty="0">
                          <a:latin typeface="Calibri"/>
                          <a:cs typeface="Calibri"/>
                        </a:rPr>
                        <a:t>(7)</a:t>
                      </a:r>
                      <a:r>
                        <a:rPr sz="1250" spc="55" dirty="0">
                          <a:latin typeface="Calibri"/>
                          <a:cs typeface="Calibri"/>
                        </a:rPr>
                        <a:t> </a:t>
                      </a:r>
                      <a:r>
                        <a:rPr sz="1250" spc="114" dirty="0">
                          <a:latin typeface="Calibri"/>
                          <a:cs typeface="Calibri"/>
                        </a:rPr>
                        <a:t>700420</a:t>
                      </a:r>
                      <a:endParaRPr sz="125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5"/>
                        </a:spcBef>
                      </a:pPr>
                      <a:endParaRPr sz="1500" dirty="0">
                        <a:latin typeface="Times New Roman"/>
                        <a:cs typeface="Times New Roman"/>
                      </a:endParaRPr>
                    </a:p>
                    <a:p>
                      <a:pPr marL="33655">
                        <a:lnSpc>
                          <a:spcPct val="100000"/>
                        </a:lnSpc>
                      </a:pPr>
                      <a:r>
                        <a:rPr sz="1250" spc="160" dirty="0">
                          <a:latin typeface="Calibri"/>
                          <a:cs typeface="Calibri"/>
                        </a:rPr>
                        <a:t>Bucaramanga</a:t>
                      </a:r>
                      <a:endParaRPr sz="1250" dirty="0">
                        <a:latin typeface="Calibri"/>
                        <a:cs typeface="Calibri"/>
                      </a:endParaRPr>
                    </a:p>
                  </a:txBody>
                  <a:tcPr marL="0" marR="0" marT="444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5" dirty="0">
                          <a:latin typeface="Calibri"/>
                          <a:cs typeface="Calibri"/>
                        </a:rPr>
                        <a:t> </a:t>
                      </a:r>
                      <a:r>
                        <a:rPr sz="1250" spc="165" dirty="0">
                          <a:latin typeface="Calibri"/>
                          <a:cs typeface="Calibri"/>
                        </a:rPr>
                        <a:t>viernes</a:t>
                      </a:r>
                      <a:r>
                        <a:rPr sz="1250" spc="40" dirty="0">
                          <a:latin typeface="Calibri"/>
                          <a:cs typeface="Calibri"/>
                        </a:rPr>
                        <a:t> </a:t>
                      </a:r>
                      <a:r>
                        <a:rPr sz="1250" spc="180" dirty="0">
                          <a:latin typeface="Calibri"/>
                          <a:cs typeface="Calibri"/>
                        </a:rPr>
                        <a:t>de</a:t>
                      </a:r>
                      <a:r>
                        <a:rPr sz="1250" spc="90" dirty="0">
                          <a:latin typeface="Calibri"/>
                          <a:cs typeface="Calibri"/>
                        </a:rPr>
                        <a:t> </a:t>
                      </a:r>
                      <a:r>
                        <a:rPr sz="1250" spc="140" dirty="0">
                          <a:latin typeface="Calibri"/>
                          <a:cs typeface="Calibri"/>
                        </a:rPr>
                        <a:t>8:00am</a:t>
                      </a:r>
                      <a:r>
                        <a:rPr sz="1250" spc="30" dirty="0">
                          <a:latin typeface="Calibri"/>
                          <a:cs typeface="Calibri"/>
                        </a:rPr>
                        <a:t> </a:t>
                      </a:r>
                      <a:r>
                        <a:rPr sz="1250" spc="165" dirty="0">
                          <a:latin typeface="Calibri"/>
                          <a:cs typeface="Calibri"/>
                        </a:rPr>
                        <a:t>a</a:t>
                      </a:r>
                      <a:r>
                        <a:rPr sz="1250" spc="15" dirty="0">
                          <a:latin typeface="Calibri"/>
                          <a:cs typeface="Calibri"/>
                        </a:rPr>
                        <a:t> </a:t>
                      </a:r>
                      <a:r>
                        <a:rPr sz="1250" spc="130" dirty="0">
                          <a:latin typeface="Calibri"/>
                          <a:cs typeface="Calibri"/>
                        </a:rPr>
                        <a:t>12:00m</a:t>
                      </a:r>
                      <a:r>
                        <a:rPr sz="1250" spc="35" dirty="0">
                          <a:latin typeface="Calibri"/>
                          <a:cs typeface="Calibri"/>
                        </a:rPr>
                        <a:t> </a:t>
                      </a:r>
                      <a:r>
                        <a:rPr sz="1250" spc="155" dirty="0">
                          <a:latin typeface="Calibri"/>
                          <a:cs typeface="Calibri"/>
                        </a:rPr>
                        <a:t>y</a:t>
                      </a:r>
                      <a:endParaRPr sz="1250" dirty="0">
                        <a:latin typeface="Calibri"/>
                        <a:cs typeface="Calibri"/>
                      </a:endParaRPr>
                    </a:p>
                    <a:p>
                      <a:pPr marL="33655">
                        <a:lnSpc>
                          <a:spcPct val="100000"/>
                        </a:lnSpc>
                        <a:spcBef>
                          <a:spcPts val="195"/>
                        </a:spcBef>
                      </a:pPr>
                      <a:r>
                        <a:rPr sz="1250" spc="180" dirty="0">
                          <a:latin typeface="Calibri"/>
                          <a:cs typeface="Calibri"/>
                        </a:rPr>
                        <a:t>de</a:t>
                      </a:r>
                      <a:r>
                        <a:rPr sz="1250" spc="75" dirty="0">
                          <a:latin typeface="Calibri"/>
                          <a:cs typeface="Calibri"/>
                        </a:rPr>
                        <a:t> </a:t>
                      </a:r>
                      <a:r>
                        <a:rPr sz="1250" spc="145" dirty="0">
                          <a:latin typeface="Calibri"/>
                          <a:cs typeface="Calibri"/>
                        </a:rPr>
                        <a:t>2:00pm</a:t>
                      </a:r>
                      <a:r>
                        <a:rPr sz="1250" spc="20" dirty="0">
                          <a:latin typeface="Calibri"/>
                          <a:cs typeface="Calibri"/>
                        </a:rPr>
                        <a:t> </a:t>
                      </a:r>
                      <a:r>
                        <a:rPr sz="1250" spc="165" dirty="0">
                          <a:latin typeface="Calibri"/>
                          <a:cs typeface="Calibri"/>
                        </a:rPr>
                        <a:t>a</a:t>
                      </a:r>
                      <a:r>
                        <a:rPr sz="1250" spc="5" dirty="0">
                          <a:latin typeface="Calibri"/>
                          <a:cs typeface="Calibri"/>
                        </a:rPr>
                        <a:t> </a:t>
                      </a:r>
                      <a:r>
                        <a:rPr sz="1250" spc="145" dirty="0">
                          <a:latin typeface="Calibri"/>
                          <a:cs typeface="Calibri"/>
                        </a:rPr>
                        <a:t>5:00pm</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4"/>
                  </a:ext>
                </a:extLst>
              </a:tr>
              <a:tr h="430931">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14" dirty="0">
                          <a:latin typeface="Calibri"/>
                          <a:cs typeface="Calibri"/>
                        </a:rPr>
                        <a:t>310-8542030</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45" dirty="0">
                          <a:latin typeface="Calibri"/>
                          <a:cs typeface="Calibri"/>
                        </a:rPr>
                        <a:t>Los</a:t>
                      </a:r>
                      <a:r>
                        <a:rPr sz="1250" spc="5" dirty="0">
                          <a:latin typeface="Calibri"/>
                          <a:cs typeface="Calibri"/>
                        </a:rPr>
                        <a:t> </a:t>
                      </a:r>
                      <a:r>
                        <a:rPr sz="1250" spc="155" dirty="0">
                          <a:latin typeface="Calibri"/>
                          <a:cs typeface="Calibri"/>
                        </a:rPr>
                        <a:t>Santos</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35"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7:30am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35" dirty="0">
                          <a:latin typeface="Calibri"/>
                          <a:cs typeface="Calibri"/>
                        </a:rPr>
                        <a:t>12:30am</a:t>
                      </a:r>
                      <a:r>
                        <a:rPr sz="1250" spc="25" dirty="0">
                          <a:latin typeface="Calibri"/>
                          <a:cs typeface="Calibri"/>
                        </a:rPr>
                        <a:t> </a:t>
                      </a:r>
                      <a:r>
                        <a:rPr sz="1250" spc="155" dirty="0">
                          <a:latin typeface="Calibri"/>
                          <a:cs typeface="Calibri"/>
                        </a:rPr>
                        <a:t>y</a:t>
                      </a:r>
                      <a:endParaRPr sz="1250" dirty="0">
                        <a:latin typeface="Calibri"/>
                        <a:cs typeface="Calibri"/>
                      </a:endParaRPr>
                    </a:p>
                    <a:p>
                      <a:pPr marL="33655">
                        <a:lnSpc>
                          <a:spcPct val="100000"/>
                        </a:lnSpc>
                        <a:spcBef>
                          <a:spcPts val="195"/>
                        </a:spcBef>
                      </a:pPr>
                      <a:r>
                        <a:rPr sz="1250" spc="180" dirty="0">
                          <a:latin typeface="Calibri"/>
                          <a:cs typeface="Calibri"/>
                        </a:rPr>
                        <a:t>de</a:t>
                      </a:r>
                      <a:r>
                        <a:rPr sz="1250" spc="70" dirty="0">
                          <a:latin typeface="Calibri"/>
                          <a:cs typeface="Calibri"/>
                        </a:rPr>
                        <a:t> </a:t>
                      </a:r>
                      <a:r>
                        <a:rPr sz="1250" spc="145" dirty="0">
                          <a:latin typeface="Calibri"/>
                          <a:cs typeface="Calibri"/>
                        </a:rPr>
                        <a:t>2:00pm</a:t>
                      </a:r>
                      <a:r>
                        <a:rPr sz="1250" spc="20" dirty="0">
                          <a:latin typeface="Calibri"/>
                          <a:cs typeface="Calibri"/>
                        </a:rPr>
                        <a:t> </a:t>
                      </a:r>
                      <a:r>
                        <a:rPr sz="1250" spc="165" dirty="0">
                          <a:latin typeface="Calibri"/>
                          <a:cs typeface="Calibri"/>
                        </a:rPr>
                        <a:t>a</a:t>
                      </a:r>
                      <a:r>
                        <a:rPr sz="1250" dirty="0">
                          <a:latin typeface="Calibri"/>
                          <a:cs typeface="Calibri"/>
                        </a:rPr>
                        <a:t> </a:t>
                      </a:r>
                      <a:r>
                        <a:rPr sz="1250" spc="114" dirty="0">
                          <a:latin typeface="Calibri"/>
                          <a:cs typeface="Calibri"/>
                        </a:rPr>
                        <a:t>5:00p.</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5"/>
                  </a:ext>
                </a:extLst>
              </a:tr>
              <a:tr h="430938">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vMerge="1">
                  <a:txBody>
                    <a:bodyPr/>
                    <a:lstStyle/>
                    <a:p>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14" dirty="0">
                          <a:latin typeface="Calibri"/>
                          <a:cs typeface="Calibri"/>
                        </a:rPr>
                        <a:t>310-8586535</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a:lnSpc>
                          <a:spcPct val="100000"/>
                        </a:lnSpc>
                        <a:spcBef>
                          <a:spcPts val="30"/>
                        </a:spcBef>
                      </a:pPr>
                      <a:endParaRPr sz="1500">
                        <a:latin typeface="Times New Roman"/>
                        <a:cs typeface="Times New Roman"/>
                      </a:endParaRPr>
                    </a:p>
                    <a:p>
                      <a:pPr marL="33655">
                        <a:lnSpc>
                          <a:spcPct val="100000"/>
                        </a:lnSpc>
                        <a:spcBef>
                          <a:spcPts val="5"/>
                        </a:spcBef>
                      </a:pPr>
                      <a:r>
                        <a:rPr sz="1250" spc="145" dirty="0">
                          <a:latin typeface="Calibri"/>
                          <a:cs typeface="Calibri"/>
                        </a:rPr>
                        <a:t>Enciso</a:t>
                      </a:r>
                      <a:endParaRPr sz="1250">
                        <a:latin typeface="Calibri"/>
                        <a:cs typeface="Calibri"/>
                      </a:endParaRPr>
                    </a:p>
                  </a:txBody>
                  <a:tcPr marL="0" marR="0" marT="381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a:txBody>
                    <a:bodyPr/>
                    <a:lstStyle/>
                    <a:p>
                      <a:pPr marL="33655">
                        <a:lnSpc>
                          <a:spcPct val="100000"/>
                        </a:lnSpc>
                        <a:spcBef>
                          <a:spcPts val="65"/>
                        </a:spcBef>
                      </a:pPr>
                      <a:r>
                        <a:rPr sz="1250" spc="175" dirty="0">
                          <a:latin typeface="Calibri"/>
                          <a:cs typeface="Calibri"/>
                        </a:rPr>
                        <a:t>lunes</a:t>
                      </a:r>
                      <a:r>
                        <a:rPr sz="1250" spc="40" dirty="0">
                          <a:latin typeface="Calibri"/>
                          <a:cs typeface="Calibri"/>
                        </a:rPr>
                        <a:t> </a:t>
                      </a:r>
                      <a:r>
                        <a:rPr sz="1250" spc="165" dirty="0">
                          <a:latin typeface="Calibri"/>
                          <a:cs typeface="Calibri"/>
                        </a:rPr>
                        <a:t>a</a:t>
                      </a:r>
                      <a:r>
                        <a:rPr sz="1250" spc="10" dirty="0">
                          <a:latin typeface="Calibri"/>
                          <a:cs typeface="Calibri"/>
                        </a:rPr>
                        <a:t> </a:t>
                      </a:r>
                      <a:r>
                        <a:rPr sz="1250" spc="165" dirty="0">
                          <a:latin typeface="Calibri"/>
                          <a:cs typeface="Calibri"/>
                        </a:rPr>
                        <a:t>viernes</a:t>
                      </a:r>
                      <a:r>
                        <a:rPr sz="1250" spc="40" dirty="0">
                          <a:latin typeface="Calibri"/>
                          <a:cs typeface="Calibri"/>
                        </a:rPr>
                        <a:t> </a:t>
                      </a:r>
                      <a:r>
                        <a:rPr sz="1250" spc="140" dirty="0">
                          <a:latin typeface="Calibri"/>
                          <a:cs typeface="Calibri"/>
                        </a:rPr>
                        <a:t>7:00am</a:t>
                      </a:r>
                      <a:r>
                        <a:rPr sz="1250" spc="30" dirty="0">
                          <a:latin typeface="Calibri"/>
                          <a:cs typeface="Calibri"/>
                        </a:rPr>
                        <a:t> </a:t>
                      </a:r>
                      <a:r>
                        <a:rPr sz="1250" spc="165" dirty="0">
                          <a:latin typeface="Calibri"/>
                          <a:cs typeface="Calibri"/>
                        </a:rPr>
                        <a:t>a</a:t>
                      </a:r>
                      <a:r>
                        <a:rPr sz="1250" spc="10" dirty="0">
                          <a:latin typeface="Calibri"/>
                          <a:cs typeface="Calibri"/>
                        </a:rPr>
                        <a:t> </a:t>
                      </a:r>
                      <a:r>
                        <a:rPr sz="1250" spc="145" dirty="0">
                          <a:latin typeface="Calibri"/>
                          <a:cs typeface="Calibri"/>
                        </a:rPr>
                        <a:t>12:m</a:t>
                      </a:r>
                      <a:r>
                        <a:rPr sz="1250" spc="30" dirty="0">
                          <a:latin typeface="Calibri"/>
                          <a:cs typeface="Calibri"/>
                        </a:rPr>
                        <a:t> </a:t>
                      </a:r>
                      <a:r>
                        <a:rPr sz="1250" spc="155" dirty="0">
                          <a:latin typeface="Calibri"/>
                          <a:cs typeface="Calibri"/>
                        </a:rPr>
                        <a:t>y</a:t>
                      </a:r>
                      <a:r>
                        <a:rPr sz="1250" spc="50" dirty="0">
                          <a:latin typeface="Calibri"/>
                          <a:cs typeface="Calibri"/>
                        </a:rPr>
                        <a:t> </a:t>
                      </a:r>
                      <a:r>
                        <a:rPr sz="1250" spc="180" dirty="0">
                          <a:latin typeface="Calibri"/>
                          <a:cs typeface="Calibri"/>
                        </a:rPr>
                        <a:t>de</a:t>
                      </a:r>
                      <a:endParaRPr sz="1250" dirty="0">
                        <a:latin typeface="Calibri"/>
                        <a:cs typeface="Calibri"/>
                      </a:endParaRPr>
                    </a:p>
                    <a:p>
                      <a:pPr marL="33655">
                        <a:lnSpc>
                          <a:spcPct val="100000"/>
                        </a:lnSpc>
                        <a:spcBef>
                          <a:spcPts val="195"/>
                        </a:spcBef>
                      </a:pPr>
                      <a:r>
                        <a:rPr sz="1250" spc="145" dirty="0">
                          <a:latin typeface="Calibri"/>
                          <a:cs typeface="Calibri"/>
                        </a:rPr>
                        <a:t>2:00pm</a:t>
                      </a:r>
                      <a:r>
                        <a:rPr sz="1250" spc="15" dirty="0">
                          <a:latin typeface="Calibri"/>
                          <a:cs typeface="Calibri"/>
                        </a:rPr>
                        <a:t> </a:t>
                      </a:r>
                      <a:r>
                        <a:rPr sz="1250" spc="165" dirty="0">
                          <a:latin typeface="Calibri"/>
                          <a:cs typeface="Calibri"/>
                        </a:rPr>
                        <a:t>a</a:t>
                      </a:r>
                      <a:r>
                        <a:rPr sz="1250" dirty="0">
                          <a:latin typeface="Calibri"/>
                          <a:cs typeface="Calibri"/>
                        </a:rPr>
                        <a:t> </a:t>
                      </a:r>
                      <a:r>
                        <a:rPr sz="1250" spc="145" dirty="0">
                          <a:latin typeface="Calibri"/>
                          <a:cs typeface="Calibri"/>
                        </a:rPr>
                        <a:t>5:00pm</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6"/>
                  </a:ext>
                </a:extLst>
              </a:tr>
              <a:tr h="861873">
                <a:tc>
                  <a:txBody>
                    <a:bodyPr/>
                    <a:lstStyle/>
                    <a:p>
                      <a:pPr>
                        <a:lnSpc>
                          <a:spcPct val="100000"/>
                        </a:lnSpc>
                      </a:pPr>
                      <a:endParaRPr sz="1200">
                        <a:latin typeface="Times New Roman"/>
                        <a:cs typeface="Times New Roman"/>
                      </a:endParaRPr>
                    </a:p>
                    <a:p>
                      <a:pPr>
                        <a:lnSpc>
                          <a:spcPct val="100000"/>
                        </a:lnSpc>
                        <a:spcBef>
                          <a:spcPts val="20"/>
                        </a:spcBef>
                      </a:pPr>
                      <a:endParaRPr sz="1050">
                        <a:latin typeface="Times New Roman"/>
                        <a:cs typeface="Times New Roman"/>
                      </a:endParaRPr>
                    </a:p>
                    <a:p>
                      <a:pPr marL="33655">
                        <a:lnSpc>
                          <a:spcPct val="100000"/>
                        </a:lnSpc>
                      </a:pPr>
                      <a:r>
                        <a:rPr sz="1250" b="1" spc="125" dirty="0">
                          <a:solidFill>
                            <a:srgbClr val="FFFFFF"/>
                          </a:solidFill>
                          <a:latin typeface="Calibri"/>
                          <a:cs typeface="Calibri"/>
                        </a:rPr>
                        <a:t>Virtual</a:t>
                      </a:r>
                      <a:endParaRPr sz="125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006FC0"/>
                    </a:solidFill>
                  </a:tcPr>
                </a:tc>
                <a:tc>
                  <a:txBody>
                    <a:bodyPr/>
                    <a:lstStyle/>
                    <a:p>
                      <a:pPr>
                        <a:lnSpc>
                          <a:spcPct val="100000"/>
                        </a:lnSpc>
                      </a:pPr>
                      <a:endParaRPr sz="1200" dirty="0">
                        <a:latin typeface="Times New Roman"/>
                        <a:cs typeface="Times New Roman"/>
                      </a:endParaRPr>
                    </a:p>
                    <a:p>
                      <a:pPr>
                        <a:lnSpc>
                          <a:spcPct val="100000"/>
                        </a:lnSpc>
                        <a:spcBef>
                          <a:spcPts val="20"/>
                        </a:spcBef>
                      </a:pPr>
                      <a:endParaRPr sz="1050" dirty="0">
                        <a:latin typeface="Times New Roman"/>
                        <a:cs typeface="Times New Roman"/>
                      </a:endParaRPr>
                    </a:p>
                    <a:p>
                      <a:pPr marL="33655">
                        <a:lnSpc>
                          <a:spcPct val="100000"/>
                        </a:lnSpc>
                      </a:pPr>
                      <a:r>
                        <a:rPr sz="1250" spc="165" dirty="0">
                          <a:latin typeface="Calibri"/>
                          <a:cs typeface="Calibri"/>
                        </a:rPr>
                        <a:t>Formato</a:t>
                      </a:r>
                      <a:r>
                        <a:rPr sz="1250" spc="25" dirty="0">
                          <a:latin typeface="Calibri"/>
                          <a:cs typeface="Calibri"/>
                        </a:rPr>
                        <a:t> </a:t>
                      </a:r>
                      <a:r>
                        <a:rPr sz="1250" spc="160" dirty="0">
                          <a:latin typeface="Calibri"/>
                          <a:cs typeface="Calibri"/>
                        </a:rPr>
                        <a:t>página</a:t>
                      </a:r>
                      <a:r>
                        <a:rPr sz="1250" spc="5" dirty="0">
                          <a:latin typeface="Calibri"/>
                          <a:cs typeface="Calibri"/>
                        </a:rPr>
                        <a:t> </a:t>
                      </a:r>
                      <a:r>
                        <a:rPr sz="1250" spc="195" dirty="0">
                          <a:latin typeface="Calibri"/>
                          <a:cs typeface="Calibri"/>
                        </a:rPr>
                        <a:t>WEB</a:t>
                      </a:r>
                      <a:endParaRPr sz="1250" dirty="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gridSpan="2">
                  <a:txBody>
                    <a:bodyPr/>
                    <a:lstStyle/>
                    <a:p>
                      <a:pPr>
                        <a:lnSpc>
                          <a:spcPct val="100000"/>
                        </a:lnSpc>
                      </a:pPr>
                      <a:endParaRPr sz="1200">
                        <a:latin typeface="Times New Roman"/>
                        <a:cs typeface="Times New Roman"/>
                      </a:endParaRPr>
                    </a:p>
                    <a:p>
                      <a:pPr>
                        <a:lnSpc>
                          <a:spcPct val="100000"/>
                        </a:lnSpc>
                        <a:spcBef>
                          <a:spcPts val="50"/>
                        </a:spcBef>
                      </a:pPr>
                      <a:endParaRPr sz="950">
                        <a:latin typeface="Times New Roman"/>
                        <a:cs typeface="Times New Roman"/>
                      </a:endParaRPr>
                    </a:p>
                    <a:p>
                      <a:pPr marL="142240">
                        <a:lnSpc>
                          <a:spcPct val="100000"/>
                        </a:lnSpc>
                      </a:pPr>
                      <a:r>
                        <a:rPr sz="1250" u="sng" spc="170" dirty="0">
                          <a:solidFill>
                            <a:srgbClr val="0462C1"/>
                          </a:solidFill>
                          <a:uFill>
                            <a:solidFill>
                              <a:srgbClr val="0462C1"/>
                            </a:solidFill>
                          </a:uFill>
                          <a:latin typeface="Calibri"/>
                          <a:cs typeface="Calibri"/>
                          <a:hlinkClick r:id="rId2"/>
                        </a:rPr>
                        <a:t>www.esant.com.co/derechos-de-peticion/</a:t>
                      </a:r>
                      <a:endParaRPr sz="1250">
                        <a:latin typeface="Calibri"/>
                        <a:cs typeface="Calibri"/>
                      </a:endParaRPr>
                    </a:p>
                  </a:txBody>
                  <a:tcPr marL="0" marR="0" marT="0"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tc hMerge="1">
                  <a:txBody>
                    <a:bodyPr/>
                    <a:lstStyle/>
                    <a:p>
                      <a:endParaRPr/>
                    </a:p>
                  </a:txBody>
                  <a:tcPr marL="0" marR="0" marT="0" marB="0"/>
                </a:tc>
                <a:tc>
                  <a:txBody>
                    <a:bodyPr/>
                    <a:lstStyle/>
                    <a:p>
                      <a:pPr marL="33655" algn="just">
                        <a:lnSpc>
                          <a:spcPct val="100000"/>
                        </a:lnSpc>
                        <a:spcBef>
                          <a:spcPts val="65"/>
                        </a:spcBef>
                      </a:pPr>
                      <a:r>
                        <a:rPr sz="1250" spc="105" dirty="0">
                          <a:latin typeface="Calibri"/>
                          <a:cs typeface="Calibri"/>
                        </a:rPr>
                        <a:t>El</a:t>
                      </a:r>
                      <a:r>
                        <a:rPr sz="1250" spc="85" dirty="0">
                          <a:latin typeface="Calibri"/>
                          <a:cs typeface="Calibri"/>
                        </a:rPr>
                        <a:t> </a:t>
                      </a:r>
                      <a:r>
                        <a:rPr sz="1250" spc="135" dirty="0">
                          <a:latin typeface="Calibri"/>
                          <a:cs typeface="Calibri"/>
                        </a:rPr>
                        <a:t>portal</a:t>
                      </a:r>
                      <a:r>
                        <a:rPr sz="1250" spc="85" dirty="0">
                          <a:latin typeface="Calibri"/>
                          <a:cs typeface="Calibri"/>
                        </a:rPr>
                        <a:t> </a:t>
                      </a:r>
                      <a:r>
                        <a:rPr sz="1250" spc="160" dirty="0">
                          <a:latin typeface="Calibri"/>
                          <a:cs typeface="Calibri"/>
                        </a:rPr>
                        <a:t>se</a:t>
                      </a:r>
                      <a:r>
                        <a:rPr sz="1250" spc="85" dirty="0">
                          <a:latin typeface="Calibri"/>
                          <a:cs typeface="Calibri"/>
                        </a:rPr>
                        <a:t> </a:t>
                      </a:r>
                      <a:r>
                        <a:rPr sz="1250" spc="165" dirty="0">
                          <a:latin typeface="Calibri"/>
                          <a:cs typeface="Calibri"/>
                        </a:rPr>
                        <a:t>encuentra</a:t>
                      </a:r>
                      <a:r>
                        <a:rPr sz="1250" spc="10" dirty="0">
                          <a:latin typeface="Calibri"/>
                          <a:cs typeface="Calibri"/>
                        </a:rPr>
                        <a:t> </a:t>
                      </a:r>
                      <a:r>
                        <a:rPr sz="1250" spc="140" dirty="0">
                          <a:latin typeface="Calibri"/>
                          <a:cs typeface="Calibri"/>
                        </a:rPr>
                        <a:t>activo</a:t>
                      </a:r>
                      <a:r>
                        <a:rPr sz="1250" spc="355" dirty="0">
                          <a:latin typeface="Calibri"/>
                          <a:cs typeface="Calibri"/>
                        </a:rPr>
                        <a:t> </a:t>
                      </a:r>
                      <a:r>
                        <a:rPr sz="1250" spc="135" dirty="0">
                          <a:latin typeface="Calibri"/>
                          <a:cs typeface="Calibri"/>
                        </a:rPr>
                        <a:t>las</a:t>
                      </a:r>
                      <a:r>
                        <a:rPr sz="1250" spc="45" dirty="0">
                          <a:latin typeface="Calibri"/>
                          <a:cs typeface="Calibri"/>
                        </a:rPr>
                        <a:t> </a:t>
                      </a:r>
                      <a:r>
                        <a:rPr sz="1250" spc="140" dirty="0">
                          <a:latin typeface="Calibri"/>
                          <a:cs typeface="Calibri"/>
                        </a:rPr>
                        <a:t>24</a:t>
                      </a:r>
                      <a:endParaRPr sz="1250" dirty="0">
                        <a:latin typeface="Calibri"/>
                        <a:cs typeface="Calibri"/>
                      </a:endParaRPr>
                    </a:p>
                    <a:p>
                      <a:pPr marL="33655" marR="563245" algn="just">
                        <a:lnSpc>
                          <a:spcPct val="113100"/>
                        </a:lnSpc>
                      </a:pPr>
                      <a:r>
                        <a:rPr sz="1250" spc="140" dirty="0">
                          <a:latin typeface="Calibri"/>
                          <a:cs typeface="Calibri"/>
                        </a:rPr>
                        <a:t>horas,</a:t>
                      </a:r>
                      <a:r>
                        <a:rPr sz="1250" spc="55" dirty="0">
                          <a:latin typeface="Calibri"/>
                          <a:cs typeface="Calibri"/>
                        </a:rPr>
                        <a:t> </a:t>
                      </a:r>
                      <a:r>
                        <a:rPr sz="1250" spc="170" dirty="0">
                          <a:latin typeface="Calibri"/>
                          <a:cs typeface="Calibri"/>
                        </a:rPr>
                        <a:t>pero</a:t>
                      </a:r>
                      <a:r>
                        <a:rPr sz="1250" spc="40" dirty="0">
                          <a:latin typeface="Calibri"/>
                          <a:cs typeface="Calibri"/>
                        </a:rPr>
                        <a:t> </a:t>
                      </a:r>
                      <a:r>
                        <a:rPr sz="1250" spc="150" dirty="0">
                          <a:latin typeface="Calibri"/>
                          <a:cs typeface="Calibri"/>
                        </a:rPr>
                        <a:t>los</a:t>
                      </a:r>
                      <a:r>
                        <a:rPr sz="1250" spc="40" dirty="0">
                          <a:latin typeface="Calibri"/>
                          <a:cs typeface="Calibri"/>
                        </a:rPr>
                        <a:t> </a:t>
                      </a:r>
                      <a:r>
                        <a:rPr sz="1250" spc="170" dirty="0">
                          <a:latin typeface="Calibri"/>
                          <a:cs typeface="Calibri"/>
                        </a:rPr>
                        <a:t>requerimientos </a:t>
                      </a:r>
                      <a:r>
                        <a:rPr sz="1250" spc="-270" dirty="0">
                          <a:latin typeface="Calibri"/>
                          <a:cs typeface="Calibri"/>
                        </a:rPr>
                        <a:t> </a:t>
                      </a:r>
                      <a:r>
                        <a:rPr sz="1250" spc="145" dirty="0">
                          <a:latin typeface="Calibri"/>
                          <a:cs typeface="Calibri"/>
                        </a:rPr>
                        <a:t>registrados</a:t>
                      </a:r>
                      <a:r>
                        <a:rPr sz="1250" spc="35" dirty="0">
                          <a:latin typeface="Calibri"/>
                          <a:cs typeface="Calibri"/>
                        </a:rPr>
                        <a:t> </a:t>
                      </a:r>
                      <a:r>
                        <a:rPr sz="1250" spc="165" dirty="0">
                          <a:latin typeface="Calibri"/>
                          <a:cs typeface="Calibri"/>
                        </a:rPr>
                        <a:t>por</a:t>
                      </a:r>
                      <a:r>
                        <a:rPr sz="1250" spc="5" dirty="0">
                          <a:latin typeface="Calibri"/>
                          <a:cs typeface="Calibri"/>
                        </a:rPr>
                        <a:t> </a:t>
                      </a:r>
                      <a:r>
                        <a:rPr sz="1250" spc="160" dirty="0">
                          <a:latin typeface="Calibri"/>
                          <a:cs typeface="Calibri"/>
                        </a:rPr>
                        <a:t>dicho</a:t>
                      </a:r>
                      <a:r>
                        <a:rPr sz="1250" spc="30" dirty="0">
                          <a:latin typeface="Calibri"/>
                          <a:cs typeface="Calibri"/>
                        </a:rPr>
                        <a:t> </a:t>
                      </a:r>
                      <a:r>
                        <a:rPr sz="1250" spc="200" dirty="0">
                          <a:latin typeface="Calibri"/>
                          <a:cs typeface="Calibri"/>
                        </a:rPr>
                        <a:t>medio</a:t>
                      </a:r>
                      <a:r>
                        <a:rPr sz="1250" spc="35" dirty="0">
                          <a:latin typeface="Calibri"/>
                          <a:cs typeface="Calibri"/>
                        </a:rPr>
                        <a:t> </a:t>
                      </a:r>
                      <a:r>
                        <a:rPr sz="1250" spc="160" dirty="0">
                          <a:latin typeface="Calibri"/>
                          <a:cs typeface="Calibri"/>
                        </a:rPr>
                        <a:t>se </a:t>
                      </a:r>
                      <a:r>
                        <a:rPr sz="1250" spc="-270" dirty="0">
                          <a:latin typeface="Calibri"/>
                          <a:cs typeface="Calibri"/>
                        </a:rPr>
                        <a:t> </a:t>
                      </a:r>
                      <a:r>
                        <a:rPr sz="1250" spc="165" dirty="0">
                          <a:latin typeface="Calibri"/>
                          <a:cs typeface="Calibri"/>
                        </a:rPr>
                        <a:t>gestionan</a:t>
                      </a:r>
                      <a:r>
                        <a:rPr sz="1250" spc="35" dirty="0">
                          <a:latin typeface="Calibri"/>
                          <a:cs typeface="Calibri"/>
                        </a:rPr>
                        <a:t> </a:t>
                      </a:r>
                      <a:r>
                        <a:rPr sz="1250" spc="200" dirty="0">
                          <a:latin typeface="Calibri"/>
                          <a:cs typeface="Calibri"/>
                        </a:rPr>
                        <a:t>en</a:t>
                      </a:r>
                      <a:r>
                        <a:rPr sz="1250" spc="40" dirty="0">
                          <a:latin typeface="Calibri"/>
                          <a:cs typeface="Calibri"/>
                        </a:rPr>
                        <a:t> </a:t>
                      </a:r>
                      <a:r>
                        <a:rPr sz="1250" spc="125" dirty="0">
                          <a:latin typeface="Calibri"/>
                          <a:cs typeface="Calibri"/>
                        </a:rPr>
                        <a:t>días</a:t>
                      </a:r>
                      <a:r>
                        <a:rPr sz="1250" spc="40" dirty="0">
                          <a:latin typeface="Calibri"/>
                          <a:cs typeface="Calibri"/>
                        </a:rPr>
                        <a:t> </a:t>
                      </a:r>
                      <a:r>
                        <a:rPr sz="1250" spc="155" dirty="0">
                          <a:latin typeface="Calibri"/>
                          <a:cs typeface="Calibri"/>
                        </a:rPr>
                        <a:t>hábiles.</a:t>
                      </a:r>
                      <a:endParaRPr sz="1250" dirty="0">
                        <a:latin typeface="Calibri"/>
                        <a:cs typeface="Calibri"/>
                      </a:endParaRPr>
                    </a:p>
                  </a:txBody>
                  <a:tcPr marL="0" marR="0" marT="8255" marB="0">
                    <a:lnL w="19050">
                      <a:solidFill>
                        <a:srgbClr val="000000"/>
                      </a:solidFill>
                      <a:prstDash val="solid"/>
                    </a:lnL>
                    <a:lnR w="19050">
                      <a:solidFill>
                        <a:srgbClr val="000000"/>
                      </a:solidFill>
                      <a:prstDash val="solid"/>
                    </a:lnR>
                    <a:lnT w="12700">
                      <a:solidFill>
                        <a:srgbClr val="000000"/>
                      </a:solidFill>
                      <a:prstDash val="solid"/>
                    </a:lnT>
                    <a:lnB w="12700">
                      <a:solidFill>
                        <a:srgbClr val="000000"/>
                      </a:solidFill>
                      <a:prstDash val="solid"/>
                    </a:lnB>
                    <a:solidFill>
                      <a:srgbClr val="D9E0F1"/>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513735" y="412601"/>
            <a:ext cx="1718945" cy="360680"/>
          </a:xfrm>
          <a:prstGeom prst="rect">
            <a:avLst/>
          </a:prstGeom>
        </p:spPr>
        <p:txBody>
          <a:bodyPr vert="horz" wrap="square" lIns="0" tIns="12065" rIns="0" bIns="0" rtlCol="0">
            <a:spAutoFit/>
          </a:bodyPr>
          <a:lstStyle/>
          <a:p>
            <a:pPr marL="12700">
              <a:lnSpc>
                <a:spcPct val="100000"/>
              </a:lnSpc>
              <a:spcBef>
                <a:spcPts val="95"/>
              </a:spcBef>
            </a:pPr>
            <a:r>
              <a:rPr sz="2200" spc="-275" dirty="0">
                <a:solidFill>
                  <a:srgbClr val="000000"/>
                </a:solidFill>
              </a:rPr>
              <a:t>5.</a:t>
            </a:r>
            <a:r>
              <a:rPr sz="2200" spc="-140" dirty="0">
                <a:solidFill>
                  <a:srgbClr val="000000"/>
                </a:solidFill>
              </a:rPr>
              <a:t> </a:t>
            </a:r>
            <a:r>
              <a:rPr sz="2200" spc="-229" dirty="0">
                <a:solidFill>
                  <a:srgbClr val="000000"/>
                </a:solidFill>
              </a:rPr>
              <a:t>I</a:t>
            </a:r>
            <a:r>
              <a:rPr sz="2200" spc="-370" dirty="0">
                <a:solidFill>
                  <a:srgbClr val="000000"/>
                </a:solidFill>
              </a:rPr>
              <a:t>N</a:t>
            </a:r>
            <a:r>
              <a:rPr sz="2200" spc="-60" dirty="0">
                <a:solidFill>
                  <a:srgbClr val="000000"/>
                </a:solidFill>
              </a:rPr>
              <a:t>FOR</a:t>
            </a:r>
            <a:r>
              <a:rPr sz="2200" spc="-10" dirty="0">
                <a:solidFill>
                  <a:srgbClr val="000000"/>
                </a:solidFill>
              </a:rPr>
              <a:t>ME</a:t>
            </a:r>
            <a:endParaRPr sz="2200" dirty="0"/>
          </a:p>
        </p:txBody>
      </p:sp>
      <p:sp>
        <p:nvSpPr>
          <p:cNvPr id="4" name="object 4"/>
          <p:cNvSpPr/>
          <p:nvPr/>
        </p:nvSpPr>
        <p:spPr>
          <a:xfrm>
            <a:off x="533400" y="839081"/>
            <a:ext cx="1828800" cy="45719"/>
          </a:xfrm>
          <a:custGeom>
            <a:avLst/>
            <a:gdLst/>
            <a:ahLst/>
            <a:cxnLst/>
            <a:rect l="l" t="t" r="r" b="b"/>
            <a:pathLst>
              <a:path w="5253355" h="109855">
                <a:moveTo>
                  <a:pt x="5253228" y="0"/>
                </a:moveTo>
                <a:lnTo>
                  <a:pt x="0" y="0"/>
                </a:lnTo>
                <a:lnTo>
                  <a:pt x="0" y="109727"/>
                </a:lnTo>
                <a:lnTo>
                  <a:pt x="5253228" y="109727"/>
                </a:lnTo>
                <a:lnTo>
                  <a:pt x="5253228" y="0"/>
                </a:lnTo>
                <a:close/>
              </a:path>
            </a:pathLst>
          </a:custGeom>
          <a:solidFill>
            <a:srgbClr val="0AD0D9"/>
          </a:solidFill>
        </p:spPr>
        <p:txBody>
          <a:bodyPr wrap="square" lIns="0" tIns="0" rIns="0" bIns="0" rtlCol="0"/>
          <a:lstStyle/>
          <a:p>
            <a:endParaRPr/>
          </a:p>
        </p:txBody>
      </p:sp>
      <p:sp>
        <p:nvSpPr>
          <p:cNvPr id="15" name="object 15"/>
          <p:cNvSpPr txBox="1"/>
          <p:nvPr/>
        </p:nvSpPr>
        <p:spPr>
          <a:xfrm>
            <a:off x="513735" y="1354346"/>
            <a:ext cx="11111865" cy="835025"/>
          </a:xfrm>
          <a:prstGeom prst="rect">
            <a:avLst/>
          </a:prstGeom>
        </p:spPr>
        <p:txBody>
          <a:bodyPr vert="horz" wrap="square" lIns="0" tIns="12700" rIns="0" bIns="0" rtlCol="0">
            <a:spAutoFit/>
          </a:bodyPr>
          <a:lstStyle/>
          <a:p>
            <a:pPr marL="12700" marR="5080">
              <a:lnSpc>
                <a:spcPct val="100000"/>
              </a:lnSpc>
              <a:spcBef>
                <a:spcPts val="100"/>
              </a:spcBef>
            </a:pPr>
            <a:r>
              <a:rPr sz="1800" spc="-5" dirty="0">
                <a:latin typeface="Calibri"/>
                <a:cs typeface="Calibri"/>
              </a:rPr>
              <a:t>De</a:t>
            </a:r>
            <a:r>
              <a:rPr sz="1800" spc="35" dirty="0">
                <a:latin typeface="Calibri"/>
                <a:cs typeface="Calibri"/>
              </a:rPr>
              <a:t> </a:t>
            </a:r>
            <a:r>
              <a:rPr sz="1800" spc="-5" dirty="0">
                <a:latin typeface="Calibri"/>
                <a:cs typeface="Calibri"/>
              </a:rPr>
              <a:t>acuerdo</a:t>
            </a:r>
            <a:r>
              <a:rPr sz="1800" spc="35" dirty="0">
                <a:latin typeface="Calibri"/>
                <a:cs typeface="Calibri"/>
              </a:rPr>
              <a:t> </a:t>
            </a:r>
            <a:r>
              <a:rPr sz="1800" spc="-10" dirty="0">
                <a:latin typeface="Calibri"/>
                <a:cs typeface="Calibri"/>
              </a:rPr>
              <a:t>con</a:t>
            </a:r>
            <a:r>
              <a:rPr sz="1800" spc="45" dirty="0">
                <a:latin typeface="Calibri"/>
                <a:cs typeface="Calibri"/>
              </a:rPr>
              <a:t> </a:t>
            </a:r>
            <a:r>
              <a:rPr sz="1800" spc="-5" dirty="0">
                <a:latin typeface="Calibri"/>
                <a:cs typeface="Calibri"/>
              </a:rPr>
              <a:t>los</a:t>
            </a:r>
            <a:r>
              <a:rPr sz="1800" spc="35" dirty="0">
                <a:latin typeface="Calibri"/>
                <a:cs typeface="Calibri"/>
              </a:rPr>
              <a:t> </a:t>
            </a:r>
            <a:r>
              <a:rPr sz="1800" spc="-10" dirty="0">
                <a:latin typeface="Calibri"/>
                <a:cs typeface="Calibri"/>
              </a:rPr>
              <a:t>datos</a:t>
            </a:r>
            <a:r>
              <a:rPr sz="1800" spc="25" dirty="0">
                <a:latin typeface="Calibri"/>
                <a:cs typeface="Calibri"/>
              </a:rPr>
              <a:t> </a:t>
            </a:r>
            <a:r>
              <a:rPr sz="1800" spc="-10" dirty="0">
                <a:latin typeface="Calibri"/>
                <a:cs typeface="Calibri"/>
              </a:rPr>
              <a:t>consolidados</a:t>
            </a:r>
            <a:r>
              <a:rPr sz="1800" spc="45" dirty="0">
                <a:latin typeface="Calibri"/>
                <a:cs typeface="Calibri"/>
              </a:rPr>
              <a:t> </a:t>
            </a:r>
            <a:r>
              <a:rPr sz="1800" dirty="0">
                <a:latin typeface="Calibri"/>
                <a:cs typeface="Calibri"/>
              </a:rPr>
              <a:t>en</a:t>
            </a:r>
            <a:r>
              <a:rPr sz="1800" spc="35" dirty="0">
                <a:latin typeface="Calibri"/>
                <a:cs typeface="Calibri"/>
              </a:rPr>
              <a:t> </a:t>
            </a:r>
            <a:r>
              <a:rPr sz="1800" spc="-5" dirty="0">
                <a:latin typeface="Calibri"/>
                <a:cs typeface="Calibri"/>
              </a:rPr>
              <a:t>los</a:t>
            </a:r>
            <a:r>
              <a:rPr sz="1800" spc="35" dirty="0">
                <a:latin typeface="Calibri"/>
                <a:cs typeface="Calibri"/>
              </a:rPr>
              <a:t> </a:t>
            </a:r>
            <a:r>
              <a:rPr sz="1800" spc="-15" dirty="0">
                <a:latin typeface="Calibri"/>
                <a:cs typeface="Calibri"/>
              </a:rPr>
              <a:t>diferentes</a:t>
            </a:r>
            <a:r>
              <a:rPr sz="1800" spc="40" dirty="0">
                <a:latin typeface="Calibri"/>
                <a:cs typeface="Calibri"/>
              </a:rPr>
              <a:t> </a:t>
            </a:r>
            <a:r>
              <a:rPr sz="1800" spc="-5" dirty="0">
                <a:latin typeface="Calibri"/>
                <a:cs typeface="Calibri"/>
              </a:rPr>
              <a:t>canales</a:t>
            </a:r>
            <a:r>
              <a:rPr sz="1800" spc="45" dirty="0">
                <a:latin typeface="Calibri"/>
                <a:cs typeface="Calibri"/>
              </a:rPr>
              <a:t> </a:t>
            </a:r>
            <a:r>
              <a:rPr sz="1800" dirty="0">
                <a:latin typeface="Calibri"/>
                <a:cs typeface="Calibri"/>
              </a:rPr>
              <a:t>de</a:t>
            </a:r>
            <a:r>
              <a:rPr sz="1800" spc="35" dirty="0">
                <a:latin typeface="Calibri"/>
                <a:cs typeface="Calibri"/>
              </a:rPr>
              <a:t> </a:t>
            </a:r>
            <a:r>
              <a:rPr sz="1800" spc="-10" dirty="0">
                <a:latin typeface="Calibri"/>
                <a:cs typeface="Calibri"/>
              </a:rPr>
              <a:t>atención,</a:t>
            </a:r>
            <a:r>
              <a:rPr sz="1800" spc="30" dirty="0">
                <a:latin typeface="Calibri"/>
                <a:cs typeface="Calibri"/>
              </a:rPr>
              <a:t> </a:t>
            </a:r>
            <a:r>
              <a:rPr sz="1800" spc="-15" dirty="0">
                <a:latin typeface="Calibri"/>
                <a:cs typeface="Calibri"/>
              </a:rPr>
              <a:t>durante</a:t>
            </a:r>
            <a:r>
              <a:rPr sz="1800" spc="40" dirty="0">
                <a:latin typeface="Calibri"/>
                <a:cs typeface="Calibri"/>
              </a:rPr>
              <a:t> </a:t>
            </a:r>
            <a:r>
              <a:rPr sz="1800" dirty="0">
                <a:latin typeface="Calibri"/>
                <a:cs typeface="Calibri"/>
              </a:rPr>
              <a:t>el</a:t>
            </a:r>
            <a:r>
              <a:rPr sz="1800" spc="30" dirty="0">
                <a:latin typeface="Calibri"/>
                <a:cs typeface="Calibri"/>
              </a:rPr>
              <a:t> </a:t>
            </a:r>
            <a:r>
              <a:rPr sz="1800" spc="-5" dirty="0">
                <a:latin typeface="Calibri"/>
                <a:cs typeface="Calibri"/>
              </a:rPr>
              <a:t>primer</a:t>
            </a:r>
            <a:r>
              <a:rPr sz="1800" spc="40" dirty="0">
                <a:latin typeface="Calibri"/>
                <a:cs typeface="Calibri"/>
              </a:rPr>
              <a:t> </a:t>
            </a:r>
            <a:r>
              <a:rPr lang="en-US" spc="-10" dirty="0" err="1">
                <a:latin typeface="Calibri"/>
                <a:cs typeface="Calibri"/>
              </a:rPr>
              <a:t>Tri</a:t>
            </a:r>
            <a:r>
              <a:rPr sz="1800" spc="-10" dirty="0" err="1">
                <a:latin typeface="Calibri"/>
                <a:cs typeface="Calibri"/>
              </a:rPr>
              <a:t>mestre</a:t>
            </a:r>
            <a:r>
              <a:rPr sz="1800" spc="40" dirty="0">
                <a:latin typeface="Calibri"/>
                <a:cs typeface="Calibri"/>
              </a:rPr>
              <a:t> </a:t>
            </a:r>
            <a:r>
              <a:rPr sz="1800" dirty="0">
                <a:latin typeface="Calibri"/>
                <a:cs typeface="Calibri"/>
              </a:rPr>
              <a:t>del</a:t>
            </a:r>
            <a:r>
              <a:rPr sz="1800" spc="25" dirty="0">
                <a:latin typeface="Calibri"/>
                <a:cs typeface="Calibri"/>
              </a:rPr>
              <a:t> </a:t>
            </a:r>
            <a:r>
              <a:rPr sz="1800" dirty="0" err="1">
                <a:latin typeface="Calibri"/>
                <a:cs typeface="Calibri"/>
              </a:rPr>
              <a:t>año</a:t>
            </a:r>
            <a:r>
              <a:rPr sz="1800" spc="40" dirty="0">
                <a:latin typeface="Calibri"/>
                <a:cs typeface="Calibri"/>
              </a:rPr>
              <a:t> </a:t>
            </a:r>
            <a:r>
              <a:rPr sz="1800" spc="-5" dirty="0">
                <a:latin typeface="Calibri"/>
                <a:cs typeface="Calibri"/>
              </a:rPr>
              <a:t>202</a:t>
            </a:r>
            <a:r>
              <a:rPr lang="en-US" spc="-5" dirty="0">
                <a:latin typeface="Calibri"/>
                <a:cs typeface="Calibri"/>
              </a:rPr>
              <a:t>5</a:t>
            </a:r>
            <a:r>
              <a:rPr sz="1800" spc="-5" dirty="0">
                <a:latin typeface="Calibri"/>
                <a:cs typeface="Calibri"/>
              </a:rPr>
              <a:t>, </a:t>
            </a:r>
            <a:r>
              <a:rPr sz="1800" spc="-390" dirty="0">
                <a:latin typeface="Calibri"/>
                <a:cs typeface="Calibri"/>
              </a:rPr>
              <a:t> </a:t>
            </a:r>
            <a:r>
              <a:rPr sz="1800" dirty="0">
                <a:latin typeface="Calibri"/>
                <a:cs typeface="Calibri"/>
              </a:rPr>
              <a:t>se </a:t>
            </a:r>
            <a:r>
              <a:rPr sz="1800" spc="-10" dirty="0" err="1">
                <a:latin typeface="Calibri"/>
                <a:cs typeface="Calibri"/>
              </a:rPr>
              <a:t>recibieron</a:t>
            </a:r>
            <a:r>
              <a:rPr sz="1800" spc="45" dirty="0">
                <a:latin typeface="Calibri"/>
                <a:cs typeface="Calibri"/>
              </a:rPr>
              <a:t> </a:t>
            </a:r>
            <a:r>
              <a:rPr lang="en-US" b="1" spc="-5" dirty="0">
                <a:latin typeface="Calibri"/>
                <a:cs typeface="Calibri"/>
              </a:rPr>
              <a:t>157</a:t>
            </a:r>
            <a:r>
              <a:rPr sz="1800" b="1" spc="10" dirty="0">
                <a:latin typeface="Calibri"/>
                <a:cs typeface="Calibri"/>
              </a:rPr>
              <a:t> </a:t>
            </a:r>
            <a:r>
              <a:rPr sz="1800" spc="-10" dirty="0">
                <a:latin typeface="Calibri"/>
                <a:cs typeface="Calibri"/>
              </a:rPr>
              <a:t>PQRS.</a:t>
            </a:r>
            <a:endParaRPr sz="1800" dirty="0">
              <a:latin typeface="Calibri"/>
              <a:cs typeface="Calibri"/>
            </a:endParaRPr>
          </a:p>
          <a:p>
            <a:pPr marL="3072765">
              <a:lnSpc>
                <a:spcPct val="100000"/>
              </a:lnSpc>
              <a:spcBef>
                <a:spcPts val="375"/>
              </a:spcBef>
            </a:pPr>
            <a:r>
              <a:rPr sz="1400" b="1" dirty="0">
                <a:solidFill>
                  <a:srgbClr val="FFFFFF"/>
                </a:solidFill>
                <a:latin typeface="Calibri"/>
                <a:cs typeface="Calibri"/>
              </a:rPr>
              <a:t>Julio</a:t>
            </a:r>
            <a:endParaRPr sz="1400" dirty="0">
              <a:latin typeface="Calibri"/>
              <a:cs typeface="Calibri"/>
            </a:endParaRPr>
          </a:p>
        </p:txBody>
      </p:sp>
      <p:sp>
        <p:nvSpPr>
          <p:cNvPr id="16" name="object 16"/>
          <p:cNvSpPr txBox="1"/>
          <p:nvPr/>
        </p:nvSpPr>
        <p:spPr>
          <a:xfrm>
            <a:off x="3529329" y="1985899"/>
            <a:ext cx="205740" cy="239395"/>
          </a:xfrm>
          <a:prstGeom prst="rect">
            <a:avLst/>
          </a:prstGeom>
        </p:spPr>
        <p:txBody>
          <a:bodyPr vert="horz" wrap="square" lIns="0" tIns="13335" rIns="0" bIns="0" rtlCol="0">
            <a:spAutoFit/>
          </a:bodyPr>
          <a:lstStyle/>
          <a:p>
            <a:pPr marL="12700">
              <a:lnSpc>
                <a:spcPct val="100000"/>
              </a:lnSpc>
              <a:spcBef>
                <a:spcPts val="105"/>
              </a:spcBef>
            </a:pPr>
            <a:r>
              <a:rPr sz="1400" b="1" spc="-5" dirty="0">
                <a:solidFill>
                  <a:srgbClr val="FFFFFF"/>
                </a:solidFill>
                <a:latin typeface="Calibri"/>
                <a:cs typeface="Calibri"/>
              </a:rPr>
              <a:t>64</a:t>
            </a:r>
            <a:endParaRPr sz="1400">
              <a:latin typeface="Calibri"/>
              <a:cs typeface="Calibri"/>
            </a:endParaRPr>
          </a:p>
        </p:txBody>
      </p:sp>
      <p:sp>
        <p:nvSpPr>
          <p:cNvPr id="20" name="object 20"/>
          <p:cNvSpPr txBox="1"/>
          <p:nvPr/>
        </p:nvSpPr>
        <p:spPr>
          <a:xfrm>
            <a:off x="4007865" y="2550642"/>
            <a:ext cx="539115" cy="568325"/>
          </a:xfrm>
          <a:prstGeom prst="rect">
            <a:avLst/>
          </a:prstGeom>
        </p:spPr>
        <p:txBody>
          <a:bodyPr vert="horz" wrap="square" lIns="0" tIns="12700" rIns="0" bIns="0" rtlCol="0">
            <a:spAutoFit/>
          </a:bodyPr>
          <a:lstStyle/>
          <a:p>
            <a:pPr marL="198120" marR="5080" indent="-186055">
              <a:lnSpc>
                <a:spcPct val="127099"/>
              </a:lnSpc>
              <a:spcBef>
                <a:spcPts val="100"/>
              </a:spcBef>
            </a:pPr>
            <a:r>
              <a:rPr sz="1400" b="1" dirty="0">
                <a:solidFill>
                  <a:srgbClr val="FFFFFF"/>
                </a:solidFill>
                <a:latin typeface="Calibri"/>
                <a:cs typeface="Calibri"/>
              </a:rPr>
              <a:t>A</a:t>
            </a:r>
            <a:r>
              <a:rPr sz="1400" b="1" spc="-20" dirty="0">
                <a:solidFill>
                  <a:srgbClr val="FFFFFF"/>
                </a:solidFill>
                <a:latin typeface="Calibri"/>
                <a:cs typeface="Calibri"/>
              </a:rPr>
              <a:t>g</a:t>
            </a:r>
            <a:r>
              <a:rPr sz="1400" b="1" dirty="0">
                <a:solidFill>
                  <a:srgbClr val="FFFFFF"/>
                </a:solidFill>
                <a:latin typeface="Calibri"/>
                <a:cs typeface="Calibri"/>
              </a:rPr>
              <a:t>o</a:t>
            </a:r>
            <a:r>
              <a:rPr sz="1400" b="1" spc="-10" dirty="0">
                <a:solidFill>
                  <a:srgbClr val="FFFFFF"/>
                </a:solidFill>
                <a:latin typeface="Calibri"/>
                <a:cs typeface="Calibri"/>
              </a:rPr>
              <a:t>st</a:t>
            </a:r>
            <a:r>
              <a:rPr sz="1400" b="1" dirty="0">
                <a:solidFill>
                  <a:srgbClr val="FFFFFF"/>
                </a:solidFill>
                <a:latin typeface="Calibri"/>
                <a:cs typeface="Calibri"/>
              </a:rPr>
              <a:t>o  </a:t>
            </a:r>
            <a:r>
              <a:rPr sz="1400" b="1" spc="-5" dirty="0">
                <a:solidFill>
                  <a:srgbClr val="FFFFFF"/>
                </a:solidFill>
                <a:latin typeface="Calibri"/>
                <a:cs typeface="Calibri"/>
              </a:rPr>
              <a:t>68</a:t>
            </a:r>
            <a:endParaRPr sz="1400" dirty="0">
              <a:latin typeface="Calibri"/>
              <a:cs typeface="Calibri"/>
            </a:endParaRPr>
          </a:p>
        </p:txBody>
      </p:sp>
      <p:sp>
        <p:nvSpPr>
          <p:cNvPr id="24" name="object 24"/>
          <p:cNvSpPr txBox="1"/>
          <p:nvPr/>
        </p:nvSpPr>
        <p:spPr>
          <a:xfrm>
            <a:off x="4301490" y="3647313"/>
            <a:ext cx="884555" cy="239395"/>
          </a:xfrm>
          <a:prstGeom prst="rect">
            <a:avLst/>
          </a:prstGeom>
        </p:spPr>
        <p:txBody>
          <a:bodyPr vert="horz" wrap="square" lIns="0" tIns="12700" rIns="0" bIns="0" rtlCol="0">
            <a:spAutoFit/>
          </a:bodyPr>
          <a:lstStyle/>
          <a:p>
            <a:pPr marL="12700">
              <a:lnSpc>
                <a:spcPct val="100000"/>
              </a:lnSpc>
              <a:spcBef>
                <a:spcPts val="100"/>
              </a:spcBef>
            </a:pPr>
            <a:r>
              <a:rPr sz="1400" b="1" spc="-5" dirty="0">
                <a:solidFill>
                  <a:srgbClr val="FFFFFF"/>
                </a:solidFill>
                <a:latin typeface="Calibri"/>
                <a:cs typeface="Calibri"/>
              </a:rPr>
              <a:t>Septiembre</a:t>
            </a:r>
            <a:endParaRPr sz="1400" dirty="0">
              <a:latin typeface="Calibri"/>
              <a:cs typeface="Calibri"/>
            </a:endParaRPr>
          </a:p>
        </p:txBody>
      </p:sp>
      <p:sp>
        <p:nvSpPr>
          <p:cNvPr id="25" name="object 25"/>
          <p:cNvSpPr txBox="1"/>
          <p:nvPr/>
        </p:nvSpPr>
        <p:spPr>
          <a:xfrm>
            <a:off x="4639817" y="3918584"/>
            <a:ext cx="205740" cy="239395"/>
          </a:xfrm>
          <a:prstGeom prst="rect">
            <a:avLst/>
          </a:prstGeom>
        </p:spPr>
        <p:txBody>
          <a:bodyPr vert="horz" wrap="square" lIns="0" tIns="12700" rIns="0" bIns="0" rtlCol="0">
            <a:spAutoFit/>
          </a:bodyPr>
          <a:lstStyle/>
          <a:p>
            <a:pPr marL="12700">
              <a:lnSpc>
                <a:spcPct val="100000"/>
              </a:lnSpc>
              <a:spcBef>
                <a:spcPts val="100"/>
              </a:spcBef>
            </a:pPr>
            <a:r>
              <a:rPr sz="1400" b="1" spc="-5" dirty="0">
                <a:solidFill>
                  <a:srgbClr val="FFFFFF"/>
                </a:solidFill>
                <a:latin typeface="Calibri"/>
                <a:cs typeface="Calibri"/>
              </a:rPr>
              <a:t>51</a:t>
            </a:r>
            <a:endParaRPr sz="1400">
              <a:latin typeface="Calibri"/>
              <a:cs typeface="Calibri"/>
            </a:endParaRPr>
          </a:p>
        </p:txBody>
      </p:sp>
      <p:sp>
        <p:nvSpPr>
          <p:cNvPr id="29" name="object 29"/>
          <p:cNvSpPr txBox="1"/>
          <p:nvPr/>
        </p:nvSpPr>
        <p:spPr>
          <a:xfrm>
            <a:off x="4289297" y="4704943"/>
            <a:ext cx="628015" cy="568325"/>
          </a:xfrm>
          <a:prstGeom prst="rect">
            <a:avLst/>
          </a:prstGeom>
        </p:spPr>
        <p:txBody>
          <a:bodyPr vert="horz" wrap="square" lIns="0" tIns="12700" rIns="0" bIns="0" rtlCol="0">
            <a:spAutoFit/>
          </a:bodyPr>
          <a:lstStyle/>
          <a:p>
            <a:pPr marL="241300" marR="5080" indent="-228600">
              <a:lnSpc>
                <a:spcPct val="127099"/>
              </a:lnSpc>
              <a:spcBef>
                <a:spcPts val="100"/>
              </a:spcBef>
            </a:pPr>
            <a:r>
              <a:rPr sz="1400" b="1" spc="-5" dirty="0">
                <a:solidFill>
                  <a:srgbClr val="FFFFFF"/>
                </a:solidFill>
                <a:latin typeface="Calibri"/>
                <a:cs typeface="Calibri"/>
              </a:rPr>
              <a:t>Oc</a:t>
            </a:r>
            <a:r>
              <a:rPr sz="1400" b="1" dirty="0">
                <a:solidFill>
                  <a:srgbClr val="FFFFFF"/>
                </a:solidFill>
                <a:latin typeface="Calibri"/>
                <a:cs typeface="Calibri"/>
              </a:rPr>
              <a:t>tubre  </a:t>
            </a:r>
            <a:r>
              <a:rPr sz="1400" b="1" spc="-5" dirty="0">
                <a:solidFill>
                  <a:srgbClr val="FFFFFF"/>
                </a:solidFill>
                <a:latin typeface="Calibri"/>
                <a:cs typeface="Calibri"/>
              </a:rPr>
              <a:t>60</a:t>
            </a:r>
            <a:endParaRPr sz="1400">
              <a:latin typeface="Calibri"/>
              <a:cs typeface="Calibri"/>
            </a:endParaRPr>
          </a:p>
        </p:txBody>
      </p:sp>
      <p:sp>
        <p:nvSpPr>
          <p:cNvPr id="39" name="object 39"/>
          <p:cNvSpPr txBox="1"/>
          <p:nvPr/>
        </p:nvSpPr>
        <p:spPr>
          <a:xfrm>
            <a:off x="8371078" y="3948836"/>
            <a:ext cx="802005" cy="1090930"/>
          </a:xfrm>
          <a:prstGeom prst="rect">
            <a:avLst/>
          </a:prstGeom>
        </p:spPr>
        <p:txBody>
          <a:bodyPr vert="horz" wrap="square" lIns="0" tIns="78105" rIns="0" bIns="0" rtlCol="0">
            <a:spAutoFit/>
          </a:bodyPr>
          <a:lstStyle/>
          <a:p>
            <a:pPr marL="1905" algn="ctr">
              <a:lnSpc>
                <a:spcPct val="100000"/>
              </a:lnSpc>
              <a:spcBef>
                <a:spcPts val="615"/>
              </a:spcBef>
            </a:pPr>
            <a:r>
              <a:rPr lang="en-US" sz="1600" spc="-10" dirty="0">
                <a:solidFill>
                  <a:srgbClr val="FFFFFF"/>
                </a:solidFill>
                <a:latin typeface="Calibri"/>
                <a:cs typeface="Calibri"/>
              </a:rPr>
              <a:t>301</a:t>
            </a:r>
            <a:endParaRPr sz="1600" dirty="0">
              <a:latin typeface="Calibri"/>
              <a:cs typeface="Calibri"/>
            </a:endParaRPr>
          </a:p>
          <a:p>
            <a:pPr marL="12700" marR="5080" algn="ctr">
              <a:lnSpc>
                <a:spcPct val="91600"/>
              </a:lnSpc>
              <a:spcBef>
                <a:spcPts val="680"/>
              </a:spcBef>
            </a:pPr>
            <a:r>
              <a:rPr sz="1600" spc="-35" dirty="0">
                <a:solidFill>
                  <a:srgbClr val="FFFFFF"/>
                </a:solidFill>
                <a:latin typeface="Calibri"/>
                <a:cs typeface="Calibri"/>
              </a:rPr>
              <a:t>R</a:t>
            </a:r>
            <a:r>
              <a:rPr sz="1600" spc="-5" dirty="0">
                <a:solidFill>
                  <a:srgbClr val="FFFFFF"/>
                </a:solidFill>
                <a:latin typeface="Calibri"/>
                <a:cs typeface="Calibri"/>
              </a:rPr>
              <a:t>e</a:t>
            </a:r>
            <a:r>
              <a:rPr sz="1600" spc="-15" dirty="0">
                <a:solidFill>
                  <a:srgbClr val="FFFFFF"/>
                </a:solidFill>
                <a:latin typeface="Calibri"/>
                <a:cs typeface="Calibri"/>
              </a:rPr>
              <a:t>c</a:t>
            </a:r>
            <a:r>
              <a:rPr sz="1600" spc="-5" dirty="0">
                <a:solidFill>
                  <a:srgbClr val="FFFFFF"/>
                </a:solidFill>
                <a:latin typeface="Calibri"/>
                <a:cs typeface="Calibri"/>
              </a:rPr>
              <a:t>i</a:t>
            </a:r>
            <a:r>
              <a:rPr sz="1600" spc="-10" dirty="0">
                <a:solidFill>
                  <a:srgbClr val="FFFFFF"/>
                </a:solidFill>
                <a:latin typeface="Calibri"/>
                <a:cs typeface="Calibri"/>
              </a:rPr>
              <a:t>b</a:t>
            </a:r>
            <a:r>
              <a:rPr sz="1600" spc="-5" dirty="0">
                <a:solidFill>
                  <a:srgbClr val="FFFFFF"/>
                </a:solidFill>
                <a:latin typeface="Calibri"/>
                <a:cs typeface="Calibri"/>
              </a:rPr>
              <a:t>i</a:t>
            </a:r>
            <a:r>
              <a:rPr sz="1600" spc="-10" dirty="0">
                <a:solidFill>
                  <a:srgbClr val="FFFFFF"/>
                </a:solidFill>
                <a:latin typeface="Calibri"/>
                <a:cs typeface="Calibri"/>
              </a:rPr>
              <a:t>d</a:t>
            </a:r>
            <a:r>
              <a:rPr sz="1600" spc="-5" dirty="0">
                <a:solidFill>
                  <a:srgbClr val="FFFFFF"/>
                </a:solidFill>
                <a:latin typeface="Calibri"/>
                <a:cs typeface="Calibri"/>
              </a:rPr>
              <a:t>as  en el </a:t>
            </a:r>
            <a:r>
              <a:rPr sz="1600" dirty="0">
                <a:solidFill>
                  <a:srgbClr val="FFFFFF"/>
                </a:solidFill>
                <a:latin typeface="Calibri"/>
                <a:cs typeface="Calibri"/>
              </a:rPr>
              <a:t> </a:t>
            </a:r>
            <a:r>
              <a:rPr sz="1600" spc="-10" dirty="0">
                <a:solidFill>
                  <a:srgbClr val="FFFFFF"/>
                </a:solidFill>
                <a:latin typeface="Calibri"/>
                <a:cs typeface="Calibri"/>
              </a:rPr>
              <a:t>semestre</a:t>
            </a:r>
            <a:endParaRPr sz="1600" dirty="0">
              <a:latin typeface="Calibri"/>
              <a:cs typeface="Calibri"/>
            </a:endParaRPr>
          </a:p>
        </p:txBody>
      </p:sp>
      <p:sp>
        <p:nvSpPr>
          <p:cNvPr id="42" name="object 42"/>
          <p:cNvSpPr txBox="1"/>
          <p:nvPr/>
        </p:nvSpPr>
        <p:spPr>
          <a:xfrm>
            <a:off x="6667245" y="2589021"/>
            <a:ext cx="1212215" cy="816610"/>
          </a:xfrm>
          <a:prstGeom prst="rect">
            <a:avLst/>
          </a:prstGeom>
        </p:spPr>
        <p:txBody>
          <a:bodyPr vert="horz" wrap="square" lIns="0" tIns="74930" rIns="0" bIns="0" rtlCol="0">
            <a:spAutoFit/>
          </a:bodyPr>
          <a:lstStyle/>
          <a:p>
            <a:pPr marL="635" algn="ctr">
              <a:lnSpc>
                <a:spcPct val="100000"/>
              </a:lnSpc>
              <a:spcBef>
                <a:spcPts val="590"/>
              </a:spcBef>
            </a:pPr>
            <a:r>
              <a:rPr lang="en-US" sz="1500" dirty="0">
                <a:solidFill>
                  <a:srgbClr val="FFFFFF"/>
                </a:solidFill>
                <a:latin typeface="Calibri"/>
                <a:cs typeface="Calibri"/>
              </a:rPr>
              <a:t>7</a:t>
            </a:r>
            <a:endParaRPr sz="1500" dirty="0">
              <a:latin typeface="Calibri"/>
              <a:cs typeface="Calibri"/>
            </a:endParaRPr>
          </a:p>
          <a:p>
            <a:pPr marL="12700" marR="5080" algn="ctr">
              <a:lnSpc>
                <a:spcPts val="1639"/>
              </a:lnSpc>
              <a:spcBef>
                <a:spcPts val="680"/>
              </a:spcBef>
            </a:pPr>
            <a:r>
              <a:rPr sz="1500" spc="-5" dirty="0">
                <a:solidFill>
                  <a:srgbClr val="FFFFFF"/>
                </a:solidFill>
                <a:latin typeface="Calibri"/>
                <a:cs typeface="Calibri"/>
              </a:rPr>
              <a:t>Peticiones </a:t>
            </a:r>
            <a:r>
              <a:rPr sz="1500" dirty="0">
                <a:solidFill>
                  <a:srgbClr val="FFFFFF"/>
                </a:solidFill>
                <a:latin typeface="Calibri"/>
                <a:cs typeface="Calibri"/>
              </a:rPr>
              <a:t>de </a:t>
            </a:r>
            <a:r>
              <a:rPr sz="1500" spc="5" dirty="0">
                <a:solidFill>
                  <a:srgbClr val="FFFFFF"/>
                </a:solidFill>
                <a:latin typeface="Calibri"/>
                <a:cs typeface="Calibri"/>
              </a:rPr>
              <a:t> </a:t>
            </a:r>
            <a:r>
              <a:rPr sz="1500" dirty="0">
                <a:solidFill>
                  <a:srgbClr val="FFFFFF"/>
                </a:solidFill>
                <a:latin typeface="Calibri"/>
                <a:cs typeface="Calibri"/>
              </a:rPr>
              <a:t>I</a:t>
            </a:r>
            <a:r>
              <a:rPr sz="1500" spc="-10" dirty="0">
                <a:solidFill>
                  <a:srgbClr val="FFFFFF"/>
                </a:solidFill>
                <a:latin typeface="Calibri"/>
                <a:cs typeface="Calibri"/>
              </a:rPr>
              <a:t>n</a:t>
            </a:r>
            <a:r>
              <a:rPr sz="1500" spc="-15" dirty="0">
                <a:solidFill>
                  <a:srgbClr val="FFFFFF"/>
                </a:solidFill>
                <a:latin typeface="Calibri"/>
                <a:cs typeface="Calibri"/>
              </a:rPr>
              <a:t>t</a:t>
            </a:r>
            <a:r>
              <a:rPr sz="1500" dirty="0">
                <a:solidFill>
                  <a:srgbClr val="FFFFFF"/>
                </a:solidFill>
                <a:latin typeface="Calibri"/>
                <a:cs typeface="Calibri"/>
              </a:rPr>
              <a:t>e</a:t>
            </a:r>
            <a:r>
              <a:rPr sz="1500" spc="-25" dirty="0">
                <a:solidFill>
                  <a:srgbClr val="FFFFFF"/>
                </a:solidFill>
                <a:latin typeface="Calibri"/>
                <a:cs typeface="Calibri"/>
              </a:rPr>
              <a:t>r</a:t>
            </a:r>
            <a:r>
              <a:rPr sz="1500" dirty="0">
                <a:solidFill>
                  <a:srgbClr val="FFFFFF"/>
                </a:solidFill>
                <a:latin typeface="Calibri"/>
                <a:cs typeface="Calibri"/>
              </a:rPr>
              <a:t>és</a:t>
            </a:r>
            <a:r>
              <a:rPr sz="1500" spc="-20" dirty="0">
                <a:solidFill>
                  <a:srgbClr val="FFFFFF"/>
                </a:solidFill>
                <a:latin typeface="Calibri"/>
                <a:cs typeface="Calibri"/>
              </a:rPr>
              <a:t> </a:t>
            </a:r>
            <a:r>
              <a:rPr sz="1500" dirty="0">
                <a:solidFill>
                  <a:srgbClr val="FFFFFF"/>
                </a:solidFill>
                <a:latin typeface="Calibri"/>
                <a:cs typeface="Calibri"/>
              </a:rPr>
              <a:t>Gene</a:t>
            </a:r>
            <a:r>
              <a:rPr sz="1500" spc="-35" dirty="0">
                <a:solidFill>
                  <a:srgbClr val="FFFFFF"/>
                </a:solidFill>
                <a:latin typeface="Calibri"/>
                <a:cs typeface="Calibri"/>
              </a:rPr>
              <a:t>r</a:t>
            </a:r>
            <a:r>
              <a:rPr sz="1500" dirty="0">
                <a:solidFill>
                  <a:srgbClr val="FFFFFF"/>
                </a:solidFill>
                <a:latin typeface="Calibri"/>
                <a:cs typeface="Calibri"/>
              </a:rPr>
              <a:t>al</a:t>
            </a:r>
            <a:endParaRPr sz="1500" dirty="0">
              <a:latin typeface="Calibri"/>
              <a:cs typeface="Calibri"/>
            </a:endParaRPr>
          </a:p>
        </p:txBody>
      </p:sp>
      <p:sp>
        <p:nvSpPr>
          <p:cNvPr id="43" name="object 43"/>
          <p:cNvSpPr txBox="1"/>
          <p:nvPr/>
        </p:nvSpPr>
        <p:spPr>
          <a:xfrm>
            <a:off x="8246491" y="1863089"/>
            <a:ext cx="1054100" cy="1025525"/>
          </a:xfrm>
          <a:prstGeom prst="rect">
            <a:avLst/>
          </a:prstGeom>
        </p:spPr>
        <p:txBody>
          <a:bodyPr vert="horz" wrap="square" lIns="0" tIns="74930" rIns="0" bIns="0" rtlCol="0">
            <a:spAutoFit/>
          </a:bodyPr>
          <a:lstStyle/>
          <a:p>
            <a:pPr algn="ctr">
              <a:lnSpc>
                <a:spcPct val="100000"/>
              </a:lnSpc>
              <a:spcBef>
                <a:spcPts val="590"/>
              </a:spcBef>
            </a:pPr>
            <a:r>
              <a:rPr sz="1500" spc="-5" dirty="0">
                <a:solidFill>
                  <a:srgbClr val="FFFFFF"/>
                </a:solidFill>
                <a:latin typeface="Calibri"/>
                <a:cs typeface="Calibri"/>
              </a:rPr>
              <a:t>1</a:t>
            </a:r>
            <a:r>
              <a:rPr lang="en-US" sz="1500" spc="-5" dirty="0">
                <a:solidFill>
                  <a:srgbClr val="FFFFFF"/>
                </a:solidFill>
                <a:latin typeface="Calibri"/>
                <a:cs typeface="Calibri"/>
              </a:rPr>
              <a:t>60</a:t>
            </a:r>
            <a:endParaRPr sz="1500" dirty="0">
              <a:latin typeface="Calibri"/>
              <a:cs typeface="Calibri"/>
            </a:endParaRPr>
          </a:p>
          <a:p>
            <a:pPr marL="12065" marR="5080" algn="ctr">
              <a:lnSpc>
                <a:spcPts val="1639"/>
              </a:lnSpc>
              <a:spcBef>
                <a:spcPts val="680"/>
              </a:spcBef>
            </a:pPr>
            <a:r>
              <a:rPr sz="1500" spc="-20" dirty="0">
                <a:solidFill>
                  <a:srgbClr val="FFFFFF"/>
                </a:solidFill>
                <a:latin typeface="Calibri"/>
                <a:cs typeface="Calibri"/>
              </a:rPr>
              <a:t>P</a:t>
            </a:r>
            <a:r>
              <a:rPr sz="1500" spc="-15" dirty="0">
                <a:solidFill>
                  <a:srgbClr val="FFFFFF"/>
                </a:solidFill>
                <a:latin typeface="Calibri"/>
                <a:cs typeface="Calibri"/>
              </a:rPr>
              <a:t>e</a:t>
            </a:r>
            <a:r>
              <a:rPr sz="1500" dirty="0">
                <a:solidFill>
                  <a:srgbClr val="FFFFFF"/>
                </a:solidFill>
                <a:latin typeface="Calibri"/>
                <a:cs typeface="Calibri"/>
              </a:rPr>
              <a:t>ticiones</a:t>
            </a:r>
            <a:r>
              <a:rPr sz="1500" spc="-20" dirty="0">
                <a:solidFill>
                  <a:srgbClr val="FFFFFF"/>
                </a:solidFill>
                <a:latin typeface="Calibri"/>
                <a:cs typeface="Calibri"/>
              </a:rPr>
              <a:t> </a:t>
            </a:r>
            <a:r>
              <a:rPr sz="1500" dirty="0">
                <a:solidFill>
                  <a:srgbClr val="FFFFFF"/>
                </a:solidFill>
                <a:latin typeface="Calibri"/>
                <a:cs typeface="Calibri"/>
              </a:rPr>
              <a:t>de  </a:t>
            </a:r>
            <a:r>
              <a:rPr sz="1500" spc="-10" dirty="0">
                <a:solidFill>
                  <a:srgbClr val="FFFFFF"/>
                </a:solidFill>
                <a:latin typeface="Calibri"/>
                <a:cs typeface="Calibri"/>
              </a:rPr>
              <a:t>Interés </a:t>
            </a:r>
            <a:r>
              <a:rPr sz="1500" spc="-5" dirty="0">
                <a:solidFill>
                  <a:srgbClr val="FFFFFF"/>
                </a:solidFill>
                <a:latin typeface="Calibri"/>
                <a:cs typeface="Calibri"/>
              </a:rPr>
              <a:t> Particular</a:t>
            </a:r>
            <a:endParaRPr sz="1500" dirty="0">
              <a:latin typeface="Calibri"/>
              <a:cs typeface="Calibri"/>
            </a:endParaRPr>
          </a:p>
        </p:txBody>
      </p:sp>
      <p:sp>
        <p:nvSpPr>
          <p:cNvPr id="44" name="object 44"/>
          <p:cNvSpPr txBox="1"/>
          <p:nvPr/>
        </p:nvSpPr>
        <p:spPr>
          <a:xfrm>
            <a:off x="9992994" y="2693415"/>
            <a:ext cx="560070" cy="608330"/>
          </a:xfrm>
          <a:prstGeom prst="rect">
            <a:avLst/>
          </a:prstGeom>
        </p:spPr>
        <p:txBody>
          <a:bodyPr vert="horz" wrap="square" lIns="0" tIns="75565" rIns="0" bIns="0" rtlCol="0">
            <a:spAutoFit/>
          </a:bodyPr>
          <a:lstStyle/>
          <a:p>
            <a:pPr marL="635" algn="ctr">
              <a:lnSpc>
                <a:spcPct val="100000"/>
              </a:lnSpc>
              <a:spcBef>
                <a:spcPts val="595"/>
              </a:spcBef>
            </a:pPr>
            <a:r>
              <a:rPr lang="en-US" sz="1500" dirty="0">
                <a:solidFill>
                  <a:srgbClr val="FFFFFF"/>
                </a:solidFill>
                <a:latin typeface="Calibri"/>
                <a:cs typeface="Calibri"/>
              </a:rPr>
              <a:t>3</a:t>
            </a:r>
            <a:endParaRPr sz="1500" dirty="0">
              <a:latin typeface="Calibri"/>
              <a:cs typeface="Calibri"/>
            </a:endParaRPr>
          </a:p>
          <a:p>
            <a:pPr algn="ctr">
              <a:lnSpc>
                <a:spcPct val="100000"/>
              </a:lnSpc>
              <a:spcBef>
                <a:spcPts val="490"/>
              </a:spcBef>
            </a:pPr>
            <a:r>
              <a:rPr sz="1500" dirty="0">
                <a:solidFill>
                  <a:srgbClr val="FFFFFF"/>
                </a:solidFill>
                <a:latin typeface="Calibri"/>
                <a:cs typeface="Calibri"/>
              </a:rPr>
              <a:t>Quejas</a:t>
            </a:r>
            <a:endParaRPr sz="1500" dirty="0">
              <a:latin typeface="Calibri"/>
              <a:cs typeface="Calibri"/>
            </a:endParaRPr>
          </a:p>
        </p:txBody>
      </p:sp>
      <p:sp>
        <p:nvSpPr>
          <p:cNvPr id="45" name="object 45"/>
          <p:cNvSpPr txBox="1"/>
          <p:nvPr/>
        </p:nvSpPr>
        <p:spPr>
          <a:xfrm>
            <a:off x="10666221" y="4193794"/>
            <a:ext cx="454659" cy="607695"/>
          </a:xfrm>
          <a:prstGeom prst="rect">
            <a:avLst/>
          </a:prstGeom>
        </p:spPr>
        <p:txBody>
          <a:bodyPr vert="horz" wrap="square" lIns="0" tIns="74930" rIns="0" bIns="0" rtlCol="0">
            <a:spAutoFit/>
          </a:bodyPr>
          <a:lstStyle/>
          <a:p>
            <a:pPr marL="2540" algn="ctr">
              <a:lnSpc>
                <a:spcPct val="100000"/>
              </a:lnSpc>
              <a:spcBef>
                <a:spcPts val="590"/>
              </a:spcBef>
            </a:pPr>
            <a:r>
              <a:rPr lang="en-US" sz="1500" dirty="0">
                <a:solidFill>
                  <a:srgbClr val="FFFFFF"/>
                </a:solidFill>
                <a:latin typeface="Calibri"/>
                <a:cs typeface="Calibri"/>
              </a:rPr>
              <a:t>8</a:t>
            </a:r>
            <a:endParaRPr sz="1500" dirty="0">
              <a:latin typeface="Calibri"/>
              <a:cs typeface="Calibri"/>
            </a:endParaRPr>
          </a:p>
          <a:p>
            <a:pPr algn="ctr">
              <a:lnSpc>
                <a:spcPct val="100000"/>
              </a:lnSpc>
              <a:spcBef>
                <a:spcPts val="490"/>
              </a:spcBef>
            </a:pPr>
            <a:r>
              <a:rPr sz="1500" spc="-10" dirty="0">
                <a:solidFill>
                  <a:srgbClr val="FFFFFF"/>
                </a:solidFill>
                <a:latin typeface="Calibri"/>
                <a:cs typeface="Calibri"/>
              </a:rPr>
              <a:t>Otros</a:t>
            </a:r>
            <a:endParaRPr sz="1500" dirty="0">
              <a:latin typeface="Calibri"/>
              <a:cs typeface="Calibri"/>
            </a:endParaRPr>
          </a:p>
        </p:txBody>
      </p:sp>
      <p:graphicFrame>
        <p:nvGraphicFramePr>
          <p:cNvPr id="47" name="Diagrama 46">
            <a:extLst>
              <a:ext uri="{FF2B5EF4-FFF2-40B4-BE49-F238E27FC236}">
                <a16:creationId xmlns:a16="http://schemas.microsoft.com/office/drawing/2014/main" id="{41E33B8D-49B3-606E-BF6E-561A87379347}"/>
              </a:ext>
            </a:extLst>
          </p:cNvPr>
          <p:cNvGraphicFramePr/>
          <p:nvPr>
            <p:extLst>
              <p:ext uri="{D42A27DB-BD31-4B8C-83A1-F6EECF244321}">
                <p14:modId xmlns:p14="http://schemas.microsoft.com/office/powerpoint/2010/main" val="3658619103"/>
              </p:ext>
            </p:extLst>
          </p:nvPr>
        </p:nvGraphicFramePr>
        <p:xfrm>
          <a:off x="-74290" y="2079272"/>
          <a:ext cx="6206962" cy="3678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a 1">
            <a:extLst>
              <a:ext uri="{FF2B5EF4-FFF2-40B4-BE49-F238E27FC236}">
                <a16:creationId xmlns:a16="http://schemas.microsoft.com/office/drawing/2014/main" id="{BC644F32-71DB-967C-2D3B-2CA4A165BF9C}"/>
              </a:ext>
            </a:extLst>
          </p:cNvPr>
          <p:cNvGraphicFramePr/>
          <p:nvPr>
            <p:extLst>
              <p:ext uri="{D42A27DB-BD31-4B8C-83A1-F6EECF244321}">
                <p14:modId xmlns:p14="http://schemas.microsoft.com/office/powerpoint/2010/main" val="447179292"/>
              </p:ext>
            </p:extLst>
          </p:nvPr>
        </p:nvGraphicFramePr>
        <p:xfrm>
          <a:off x="5851476" y="1863089"/>
          <a:ext cx="5269404" cy="404442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20018" y="537240"/>
            <a:ext cx="7045325" cy="360680"/>
          </a:xfrm>
          <a:prstGeom prst="rect">
            <a:avLst/>
          </a:prstGeom>
        </p:spPr>
        <p:txBody>
          <a:bodyPr vert="horz" wrap="square" lIns="0" tIns="12065" rIns="0" bIns="0" rtlCol="0">
            <a:spAutoFit/>
          </a:bodyPr>
          <a:lstStyle/>
          <a:p>
            <a:pPr marL="12700">
              <a:lnSpc>
                <a:spcPct val="100000"/>
              </a:lnSpc>
              <a:spcBef>
                <a:spcPts val="95"/>
              </a:spcBef>
            </a:pPr>
            <a:r>
              <a:rPr sz="2200" spc="-70" dirty="0">
                <a:solidFill>
                  <a:srgbClr val="000000"/>
                </a:solidFill>
              </a:rPr>
              <a:t>PQRSD</a:t>
            </a:r>
            <a:r>
              <a:rPr sz="2200" spc="-120" dirty="0">
                <a:solidFill>
                  <a:srgbClr val="000000"/>
                </a:solidFill>
              </a:rPr>
              <a:t> </a:t>
            </a:r>
            <a:r>
              <a:rPr sz="2200" spc="-75" dirty="0">
                <a:solidFill>
                  <a:srgbClr val="000000"/>
                </a:solidFill>
              </a:rPr>
              <a:t>RE</a:t>
            </a:r>
            <a:r>
              <a:rPr sz="2200" spc="-160" dirty="0">
                <a:solidFill>
                  <a:srgbClr val="000000"/>
                </a:solidFill>
              </a:rPr>
              <a:t>CI</a:t>
            </a:r>
            <a:r>
              <a:rPr sz="2200" spc="-200" dirty="0">
                <a:solidFill>
                  <a:srgbClr val="000000"/>
                </a:solidFill>
              </a:rPr>
              <a:t>B</a:t>
            </a:r>
            <a:r>
              <a:rPr sz="2200" spc="-185" dirty="0">
                <a:solidFill>
                  <a:srgbClr val="000000"/>
                </a:solidFill>
              </a:rPr>
              <a:t>ID</a:t>
            </a:r>
            <a:r>
              <a:rPr sz="2200" spc="-220" dirty="0">
                <a:solidFill>
                  <a:srgbClr val="000000"/>
                </a:solidFill>
              </a:rPr>
              <a:t>A</a:t>
            </a:r>
            <a:r>
              <a:rPr sz="2200" spc="-185" dirty="0">
                <a:solidFill>
                  <a:srgbClr val="000000"/>
                </a:solidFill>
              </a:rPr>
              <a:t>S</a:t>
            </a:r>
            <a:r>
              <a:rPr sz="2200" spc="-110" dirty="0">
                <a:solidFill>
                  <a:srgbClr val="000000"/>
                </a:solidFill>
              </a:rPr>
              <a:t> </a:t>
            </a:r>
            <a:r>
              <a:rPr sz="2200" spc="-55" dirty="0">
                <a:solidFill>
                  <a:srgbClr val="000000"/>
                </a:solidFill>
              </a:rPr>
              <a:t>POR</a:t>
            </a:r>
            <a:r>
              <a:rPr sz="2200" spc="-130" dirty="0">
                <a:solidFill>
                  <a:srgbClr val="000000"/>
                </a:solidFill>
              </a:rPr>
              <a:t> </a:t>
            </a:r>
            <a:r>
              <a:rPr sz="2200" spc="-75" dirty="0">
                <a:solidFill>
                  <a:srgbClr val="000000"/>
                </a:solidFill>
              </a:rPr>
              <a:t>CANALES</a:t>
            </a:r>
            <a:r>
              <a:rPr sz="2200" spc="-120" dirty="0">
                <a:solidFill>
                  <a:srgbClr val="000000"/>
                </a:solidFill>
              </a:rPr>
              <a:t> </a:t>
            </a:r>
            <a:r>
              <a:rPr sz="2200" spc="-25" dirty="0">
                <a:solidFill>
                  <a:srgbClr val="000000"/>
                </a:solidFill>
              </a:rPr>
              <a:t>DE</a:t>
            </a:r>
            <a:r>
              <a:rPr sz="2200" spc="-140" dirty="0">
                <a:solidFill>
                  <a:srgbClr val="000000"/>
                </a:solidFill>
              </a:rPr>
              <a:t> </a:t>
            </a:r>
            <a:r>
              <a:rPr sz="2200" spc="-125" dirty="0">
                <a:solidFill>
                  <a:srgbClr val="000000"/>
                </a:solidFill>
              </a:rPr>
              <a:t>ATENCI</a:t>
            </a:r>
            <a:r>
              <a:rPr sz="2200" spc="-160" dirty="0">
                <a:solidFill>
                  <a:srgbClr val="000000"/>
                </a:solidFill>
              </a:rPr>
              <a:t>Ó</a:t>
            </a:r>
            <a:r>
              <a:rPr sz="2200" spc="-85" dirty="0">
                <a:solidFill>
                  <a:srgbClr val="000000"/>
                </a:solidFill>
              </a:rPr>
              <a:t>N</a:t>
            </a:r>
            <a:endParaRPr sz="2200" dirty="0"/>
          </a:p>
        </p:txBody>
      </p:sp>
      <p:sp>
        <p:nvSpPr>
          <p:cNvPr id="4" name="object 4"/>
          <p:cNvSpPr/>
          <p:nvPr/>
        </p:nvSpPr>
        <p:spPr>
          <a:xfrm>
            <a:off x="420018" y="1021999"/>
            <a:ext cx="7176770" cy="52069"/>
          </a:xfrm>
          <a:custGeom>
            <a:avLst/>
            <a:gdLst/>
            <a:ahLst/>
            <a:cxnLst/>
            <a:rect l="l" t="t" r="r" b="b"/>
            <a:pathLst>
              <a:path w="7176770" h="52070">
                <a:moveTo>
                  <a:pt x="7176516" y="0"/>
                </a:moveTo>
                <a:lnTo>
                  <a:pt x="0" y="0"/>
                </a:lnTo>
                <a:lnTo>
                  <a:pt x="0" y="51815"/>
                </a:lnTo>
                <a:lnTo>
                  <a:pt x="7176516" y="51815"/>
                </a:lnTo>
                <a:lnTo>
                  <a:pt x="7176516" y="0"/>
                </a:lnTo>
                <a:close/>
              </a:path>
            </a:pathLst>
          </a:custGeom>
          <a:solidFill>
            <a:srgbClr val="0AD0D9"/>
          </a:solidFill>
        </p:spPr>
        <p:txBody>
          <a:bodyPr wrap="square" lIns="0" tIns="0" rIns="0" bIns="0" rtlCol="0"/>
          <a:lstStyle/>
          <a:p>
            <a:endParaRPr/>
          </a:p>
        </p:txBody>
      </p:sp>
      <p:graphicFrame>
        <p:nvGraphicFramePr>
          <p:cNvPr id="6" name="Tabla 5">
            <a:extLst>
              <a:ext uri="{FF2B5EF4-FFF2-40B4-BE49-F238E27FC236}">
                <a16:creationId xmlns:a16="http://schemas.microsoft.com/office/drawing/2014/main" id="{2AE299CF-8C45-E5D9-FC82-754E9E611BCB}"/>
              </a:ext>
            </a:extLst>
          </p:cNvPr>
          <p:cNvGraphicFramePr>
            <a:graphicFrameLocks noGrp="1"/>
          </p:cNvGraphicFramePr>
          <p:nvPr>
            <p:extLst>
              <p:ext uri="{D42A27DB-BD31-4B8C-83A1-F6EECF244321}">
                <p14:modId xmlns:p14="http://schemas.microsoft.com/office/powerpoint/2010/main" val="1516043682"/>
              </p:ext>
            </p:extLst>
          </p:nvPr>
        </p:nvGraphicFramePr>
        <p:xfrm>
          <a:off x="762000" y="1600200"/>
          <a:ext cx="6553200" cy="3233179"/>
        </p:xfrm>
        <a:graphic>
          <a:graphicData uri="http://schemas.openxmlformats.org/drawingml/2006/table">
            <a:tbl>
              <a:tblPr/>
              <a:tblGrid>
                <a:gridCol w="1805033">
                  <a:extLst>
                    <a:ext uri="{9D8B030D-6E8A-4147-A177-3AD203B41FA5}">
                      <a16:colId xmlns:a16="http://schemas.microsoft.com/office/drawing/2014/main" val="1889642716"/>
                    </a:ext>
                  </a:extLst>
                </a:gridCol>
                <a:gridCol w="866018">
                  <a:extLst>
                    <a:ext uri="{9D8B030D-6E8A-4147-A177-3AD203B41FA5}">
                      <a16:colId xmlns:a16="http://schemas.microsoft.com/office/drawing/2014/main" val="2225710300"/>
                    </a:ext>
                  </a:extLst>
                </a:gridCol>
                <a:gridCol w="1284095">
                  <a:extLst>
                    <a:ext uri="{9D8B030D-6E8A-4147-A177-3AD203B41FA5}">
                      <a16:colId xmlns:a16="http://schemas.microsoft.com/office/drawing/2014/main" val="3934354460"/>
                    </a:ext>
                  </a:extLst>
                </a:gridCol>
                <a:gridCol w="866018">
                  <a:extLst>
                    <a:ext uri="{9D8B030D-6E8A-4147-A177-3AD203B41FA5}">
                      <a16:colId xmlns:a16="http://schemas.microsoft.com/office/drawing/2014/main" val="2199221201"/>
                    </a:ext>
                  </a:extLst>
                </a:gridCol>
                <a:gridCol w="866018">
                  <a:extLst>
                    <a:ext uri="{9D8B030D-6E8A-4147-A177-3AD203B41FA5}">
                      <a16:colId xmlns:a16="http://schemas.microsoft.com/office/drawing/2014/main" val="3439136981"/>
                    </a:ext>
                  </a:extLst>
                </a:gridCol>
                <a:gridCol w="866018">
                  <a:extLst>
                    <a:ext uri="{9D8B030D-6E8A-4147-A177-3AD203B41FA5}">
                      <a16:colId xmlns:a16="http://schemas.microsoft.com/office/drawing/2014/main" val="3594369688"/>
                    </a:ext>
                  </a:extLst>
                </a:gridCol>
              </a:tblGrid>
              <a:tr h="329051">
                <a:tc gridSpan="6">
                  <a:txBody>
                    <a:bodyPr/>
                    <a:lstStyle/>
                    <a:p>
                      <a:pPr algn="ctr" fontAlgn="b">
                        <a:buNone/>
                      </a:pPr>
                      <a:r>
                        <a:rPr lang="es-ES" sz="1400" b="1" i="0" u="none" strike="noStrike" dirty="0">
                          <a:solidFill>
                            <a:srgbClr val="000000"/>
                          </a:solidFill>
                          <a:effectLst/>
                          <a:latin typeface="Calibri" panose="020F0502020204030204" pitchFamily="34" charset="0"/>
                        </a:rPr>
                        <a:t>POR CANAL DE ATENCIÓN</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563268594"/>
                  </a:ext>
                </a:extLst>
              </a:tr>
              <a:tr h="349617">
                <a:tc>
                  <a:txBody>
                    <a:bodyPr/>
                    <a:lstStyle/>
                    <a:p>
                      <a:pPr algn="ctr" fontAlgn="b">
                        <a:buNone/>
                      </a:pPr>
                      <a:r>
                        <a:rPr lang="es-ES" sz="1400" b="1" i="0" u="none" strike="noStrike" dirty="0">
                          <a:solidFill>
                            <a:srgbClr val="000000"/>
                          </a:solidFill>
                          <a:effectLst/>
                          <a:latin typeface="Calibri" panose="020F0502020204030204" pitchFamily="34" charset="0"/>
                        </a:rPr>
                        <a:t>Tipo solicitud</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1" i="0" u="none" strike="noStrike" dirty="0">
                          <a:solidFill>
                            <a:srgbClr val="000000"/>
                          </a:solidFill>
                          <a:effectLst/>
                          <a:latin typeface="Calibri" panose="020F0502020204030204" pitchFamily="34" charset="0"/>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1" i="0" u="none" strike="noStrike">
                          <a:solidFill>
                            <a:srgbClr val="000000"/>
                          </a:solidFill>
                          <a:effectLst/>
                          <a:latin typeface="Calibri" panose="020F0502020204030204" pitchFamily="34" charset="0"/>
                        </a:rPr>
                        <a:t>Correo electrónico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1" i="0" u="none" strike="noStrike">
                          <a:solidFill>
                            <a:srgbClr val="000000"/>
                          </a:solidFill>
                          <a:effectLst/>
                          <a:latin typeface="Calibri" panose="020F0502020204030204" pitchFamily="34" charset="0"/>
                        </a:rPr>
                        <a:t>Oficio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1" i="0" u="none" strike="noStrike">
                          <a:solidFill>
                            <a:srgbClr val="000000"/>
                          </a:solidFill>
                          <a:effectLst/>
                          <a:latin typeface="Calibri" panose="020F0502020204030204" pitchFamily="34" charset="0"/>
                        </a:rPr>
                        <a:t>Circular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b">
                        <a:buNone/>
                      </a:pPr>
                      <a:r>
                        <a:rPr lang="es-ES" sz="1400" b="1" i="0" u="none" strike="noStrike" dirty="0" err="1">
                          <a:solidFill>
                            <a:srgbClr val="000000"/>
                          </a:solidFill>
                          <a:effectLst/>
                          <a:latin typeface="Calibri" panose="020F0502020204030204" pitchFamily="34" charset="0"/>
                        </a:rPr>
                        <a:t>Pqrs</a:t>
                      </a:r>
                      <a:r>
                        <a:rPr lang="es-ES" sz="1400" b="1" i="0" u="none" strike="noStrike" dirty="0">
                          <a:solidFill>
                            <a:srgbClr val="000000"/>
                          </a:solidFill>
                          <a:effectLst/>
                          <a:latin typeface="Calibri" panose="020F0502020204030204" pitchFamily="34" charset="0"/>
                        </a:rPr>
                        <a:t> Web</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640562956"/>
                  </a:ext>
                </a:extLst>
              </a:tr>
              <a:tr h="699233">
                <a:tc>
                  <a:txBody>
                    <a:bodyPr/>
                    <a:lstStyle/>
                    <a:p>
                      <a:pPr algn="ctr" fontAlgn="b">
                        <a:buNone/>
                      </a:pPr>
                      <a:r>
                        <a:rPr lang="es-ES" sz="1200" b="0" i="0" u="none" strike="noStrike" dirty="0">
                          <a:solidFill>
                            <a:srgbClr val="000000"/>
                          </a:solidFill>
                          <a:effectLst/>
                          <a:latin typeface="Calibri" panose="020F0502020204030204" pitchFamily="34" charset="0"/>
                        </a:rPr>
                        <a:t>Petición de Interés Particular</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1828238"/>
                  </a:ext>
                </a:extLst>
              </a:tr>
              <a:tr h="349617">
                <a:tc>
                  <a:txBody>
                    <a:bodyPr/>
                    <a:lstStyle/>
                    <a:p>
                      <a:pPr algn="ctr" fontAlgn="b">
                        <a:buNone/>
                      </a:pPr>
                      <a:r>
                        <a:rPr lang="es-ES" sz="1200" b="0" i="0" u="none" strike="noStrike" dirty="0">
                          <a:solidFill>
                            <a:srgbClr val="000000"/>
                          </a:solidFill>
                          <a:effectLst/>
                          <a:latin typeface="Calibri" panose="020F0502020204030204" pitchFamily="34" charset="0"/>
                        </a:rPr>
                        <a:t>Petición de información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5152267"/>
                  </a:ext>
                </a:extLst>
              </a:tr>
              <a:tr h="699233">
                <a:tc>
                  <a:txBody>
                    <a:bodyPr/>
                    <a:lstStyle/>
                    <a:p>
                      <a:pPr algn="ctr" fontAlgn="b">
                        <a:buNone/>
                      </a:pPr>
                      <a:r>
                        <a:rPr lang="es-ES" sz="1200" b="0" i="0" u="none" strike="noStrike" dirty="0">
                          <a:solidFill>
                            <a:srgbClr val="000000"/>
                          </a:solidFill>
                          <a:effectLst/>
                          <a:latin typeface="Calibri" panose="020F0502020204030204" pitchFamily="34" charset="0"/>
                        </a:rPr>
                        <a:t>Petición de Interés General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2721757"/>
                  </a:ext>
                </a:extLst>
              </a:tr>
              <a:tr h="349617">
                <a:tc>
                  <a:txBody>
                    <a:bodyPr/>
                    <a:lstStyle/>
                    <a:p>
                      <a:pPr algn="ctr" fontAlgn="b">
                        <a:buNone/>
                      </a:pPr>
                      <a:r>
                        <a:rPr lang="es-ES" sz="1200" b="0" i="0" u="none" strike="noStrike" dirty="0">
                          <a:solidFill>
                            <a:srgbClr val="000000"/>
                          </a:solidFill>
                          <a:effectLst/>
                          <a:latin typeface="Calibri" panose="020F0502020204030204" pitchFamily="34" charset="0"/>
                        </a:rPr>
                        <a:t>Queja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s-ES" sz="1200" b="0"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7816311"/>
                  </a:ext>
                </a:extLst>
              </a:tr>
              <a:tr h="370183">
                <a:tc>
                  <a:txBody>
                    <a:bodyPr/>
                    <a:lstStyle/>
                    <a:p>
                      <a:pPr algn="ctr" fontAlgn="b">
                        <a:buNone/>
                      </a:pPr>
                      <a:r>
                        <a:rPr lang="es-ES" sz="1400" b="1" i="0" u="none" strike="noStrike" dirty="0">
                          <a:solidFill>
                            <a:srgbClr val="000000"/>
                          </a:solidFill>
                          <a:effectLst/>
                          <a:latin typeface="Calibri" panose="020F0502020204030204" pitchFamily="34" charset="0"/>
                        </a:rPr>
                        <a:t>TOTAL GENERAL</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buNone/>
                      </a:pPr>
                      <a:r>
                        <a:rPr lang="es-ES" sz="1400" b="1" i="0" u="none" strike="noStrike" dirty="0">
                          <a:solidFill>
                            <a:srgbClr val="000000"/>
                          </a:solidFill>
                          <a:effectLst/>
                          <a:latin typeface="Calibri" panose="020F0502020204030204" pitchFamily="34" charset="0"/>
                        </a:rPr>
                        <a:t>157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buNone/>
                      </a:pPr>
                      <a:r>
                        <a:rPr lang="es-ES" sz="1400" b="1" i="0" u="none" strike="noStrike" dirty="0">
                          <a:solidFill>
                            <a:srgbClr val="000000"/>
                          </a:solidFill>
                          <a:effectLst/>
                          <a:latin typeface="Calibri" panose="020F0502020204030204" pitchFamily="34" charset="0"/>
                        </a:rPr>
                        <a:t>137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buNone/>
                      </a:pPr>
                      <a:r>
                        <a:rPr lang="es-ES" sz="14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buNone/>
                      </a:pPr>
                      <a:r>
                        <a:rPr lang="es-ES" sz="14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lgn="ctr" fontAlgn="b">
                        <a:buNone/>
                      </a:pPr>
                      <a:r>
                        <a:rPr lang="es-ES" sz="14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extLst>
                  <a:ext uri="{0D108BD9-81ED-4DB2-BD59-A6C34878D82A}">
                    <a16:rowId xmlns:a16="http://schemas.microsoft.com/office/drawing/2014/main" val="2962429672"/>
                  </a:ext>
                </a:extLst>
              </a:tr>
            </a:tbl>
          </a:graphicData>
        </a:graphic>
      </p:graphicFrame>
      <p:graphicFrame>
        <p:nvGraphicFramePr>
          <p:cNvPr id="11" name="Gráfico 10">
            <a:extLst>
              <a:ext uri="{FF2B5EF4-FFF2-40B4-BE49-F238E27FC236}">
                <a16:creationId xmlns:a16="http://schemas.microsoft.com/office/drawing/2014/main" id="{ED32B7FF-DDF0-1596-B64D-A399A880251D}"/>
              </a:ext>
            </a:extLst>
          </p:cNvPr>
          <p:cNvGraphicFramePr>
            <a:graphicFrameLocks/>
          </p:cNvGraphicFramePr>
          <p:nvPr>
            <p:extLst>
              <p:ext uri="{D42A27DB-BD31-4B8C-83A1-F6EECF244321}">
                <p14:modId xmlns:p14="http://schemas.microsoft.com/office/powerpoint/2010/main" val="427717220"/>
              </p:ext>
            </p:extLst>
          </p:nvPr>
        </p:nvGraphicFramePr>
        <p:xfrm>
          <a:off x="7086600" y="1609165"/>
          <a:ext cx="4800600" cy="305105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6AC93EF-22E5-2746-87F7-DCF3B852E67D}">
  <we:reference id="e849ddb8-6bbd-4833-bd4b-59030099d63e" version="1.0.0.0" store="EXCatalog" storeType="EXCatalog"/>
  <we:alternateReferences>
    <we:reference id="WA200000113" version="1.0.0.0" store="en-US"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751</TotalTime>
  <Words>1506</Words>
  <Application>Microsoft Macintosh PowerPoint</Application>
  <PresentationFormat>Panorámica</PresentationFormat>
  <Paragraphs>217</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Arial MT</vt:lpstr>
      <vt:lpstr>Calibri</vt:lpstr>
      <vt:lpstr>Tahoma</vt:lpstr>
      <vt:lpstr>Times New Roman</vt:lpstr>
      <vt:lpstr>Verdana</vt:lpstr>
      <vt:lpstr>Office Theme</vt:lpstr>
      <vt:lpstr>INFORME DE PQRSD I TRIMESTRE 2025 ENERO – MARZO DE 2025</vt:lpstr>
      <vt:lpstr>Presentación de PowerPoint</vt:lpstr>
      <vt:lpstr>1. INTRODUCCIÓN</vt:lpstr>
      <vt:lpstr>2. GLOSARIO</vt:lpstr>
      <vt:lpstr>2. GLOSARIO</vt:lpstr>
      <vt:lpstr>3. CONDICIONES GENERALES – TIEMPOS DE RESPUESTA</vt:lpstr>
      <vt:lpstr>4. CANALES DE ATENCIÓN</vt:lpstr>
      <vt:lpstr>5. INFORME</vt:lpstr>
      <vt:lpstr>PQRSD RECIBIDAS POR CANALES DE ATENCIÓN</vt:lpstr>
      <vt:lpstr>SEGUIMIENTO A LAS PQRSD RECIBIDAS EN EL PRIMER TRIMESTRE</vt:lpstr>
      <vt:lpstr>PQRSD RECIBIDAS Y TRAMITADAS POR DEPENDENCIAS</vt:lpstr>
      <vt:lpstr>6. ACCIONES DE SEGUIMIENTO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62822</dc:creator>
  <cp:lastModifiedBy>Daniela Silva</cp:lastModifiedBy>
  <cp:revision>8</cp:revision>
  <dcterms:created xsi:type="dcterms:W3CDTF">2024-11-12T16:26:43Z</dcterms:created>
  <dcterms:modified xsi:type="dcterms:W3CDTF">2025-07-24T15:57:54Z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2024-01-24T00:00:00Z</vt:filetime>
  </property>
  <property fmtid="{D5CDD505-2E9C-101B-9397-08002B2CF9AE}" pid="3" name="Creator">
    <vt:lpwstr>Microsoft® PowerPoint® 2016</vt:lpwstr>
  </property>
  <property fmtid="{D5CDD505-2E9C-101B-9397-08002B2CF9AE}" pid="4" name="LastSaved">
    <vt:filetime>2024-11-12T00:00:00Z</vt:filetime>
  </property>
</Properties>
</file>